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94.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25.xml" ContentType="application/vnd.openxmlformats-officedocument.presentationml.slide+xml"/>
  <Override PartName="/ppt/slides/slide43.xml" ContentType="application/vnd.openxmlformats-officedocument.presentationml.slide+xml"/>
  <Override PartName="/ppt/slides/slide72.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32.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s/slide79.xml" ContentType="application/vnd.openxmlformats-officedocument.presentationml.slide+xml"/>
  <Override PartName="/ppt/slides/slide9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97.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s/slide91.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0.xml" ContentType="application/vnd.openxmlformats-officedocument.presentationml.slideLayout+xml"/>
  <Override PartName="/ppt/slides/slide89.xml" ContentType="application/vnd.openxmlformats-officedocument.presentationml.slide+xml"/>
  <Override PartName="/ppt/slides/slide98.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ppt/slides/slide96.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0" r:id="rId1"/>
  </p:sldMasterIdLst>
  <p:notesMasterIdLst>
    <p:notesMasterId r:id="rId106"/>
  </p:notesMasterIdLst>
  <p:sldIdLst>
    <p:sldId id="256" r:id="rId2"/>
    <p:sldId id="395" r:id="rId3"/>
    <p:sldId id="396" r:id="rId4"/>
    <p:sldId id="425" r:id="rId5"/>
    <p:sldId id="411" r:id="rId6"/>
    <p:sldId id="376" r:id="rId7"/>
    <p:sldId id="426" r:id="rId8"/>
    <p:sldId id="398" r:id="rId9"/>
    <p:sldId id="399" r:id="rId10"/>
    <p:sldId id="400" r:id="rId11"/>
    <p:sldId id="401" r:id="rId12"/>
    <p:sldId id="402" r:id="rId13"/>
    <p:sldId id="403" r:id="rId14"/>
    <p:sldId id="404" r:id="rId15"/>
    <p:sldId id="427" r:id="rId16"/>
    <p:sldId id="405" r:id="rId17"/>
    <p:sldId id="428" r:id="rId18"/>
    <p:sldId id="429" r:id="rId19"/>
    <p:sldId id="406" r:id="rId20"/>
    <p:sldId id="430" r:id="rId21"/>
    <p:sldId id="407" r:id="rId22"/>
    <p:sldId id="377" r:id="rId23"/>
    <p:sldId id="431" r:id="rId24"/>
    <p:sldId id="409" r:id="rId25"/>
    <p:sldId id="410" r:id="rId26"/>
    <p:sldId id="423" r:id="rId27"/>
    <p:sldId id="413" r:id="rId28"/>
    <p:sldId id="414" r:id="rId29"/>
    <p:sldId id="416" r:id="rId30"/>
    <p:sldId id="420" r:id="rId31"/>
    <p:sldId id="421" r:id="rId32"/>
    <p:sldId id="432" r:id="rId33"/>
    <p:sldId id="424" r:id="rId34"/>
    <p:sldId id="378" r:id="rId35"/>
    <p:sldId id="434" r:id="rId36"/>
    <p:sldId id="435" r:id="rId37"/>
    <p:sldId id="436" r:id="rId38"/>
    <p:sldId id="437" r:id="rId39"/>
    <p:sldId id="438" r:id="rId40"/>
    <p:sldId id="439" r:id="rId41"/>
    <p:sldId id="440" r:id="rId42"/>
    <p:sldId id="441" r:id="rId43"/>
    <p:sldId id="442" r:id="rId44"/>
    <p:sldId id="443" r:id="rId45"/>
    <p:sldId id="444" r:id="rId46"/>
    <p:sldId id="445" r:id="rId47"/>
    <p:sldId id="446" r:id="rId48"/>
    <p:sldId id="447" r:id="rId49"/>
    <p:sldId id="448" r:id="rId50"/>
    <p:sldId id="449" r:id="rId51"/>
    <p:sldId id="450" r:id="rId52"/>
    <p:sldId id="451" r:id="rId53"/>
    <p:sldId id="452" r:id="rId54"/>
    <p:sldId id="453" r:id="rId55"/>
    <p:sldId id="454" r:id="rId56"/>
    <p:sldId id="455" r:id="rId57"/>
    <p:sldId id="456" r:id="rId58"/>
    <p:sldId id="457" r:id="rId59"/>
    <p:sldId id="458" r:id="rId60"/>
    <p:sldId id="459" r:id="rId61"/>
    <p:sldId id="460" r:id="rId62"/>
    <p:sldId id="461" r:id="rId63"/>
    <p:sldId id="462" r:id="rId64"/>
    <p:sldId id="463" r:id="rId65"/>
    <p:sldId id="464" r:id="rId66"/>
    <p:sldId id="465" r:id="rId67"/>
    <p:sldId id="466" r:id="rId68"/>
    <p:sldId id="467" r:id="rId69"/>
    <p:sldId id="468" r:id="rId70"/>
    <p:sldId id="469" r:id="rId71"/>
    <p:sldId id="470" r:id="rId72"/>
    <p:sldId id="471" r:id="rId73"/>
    <p:sldId id="472" r:id="rId74"/>
    <p:sldId id="473" r:id="rId75"/>
    <p:sldId id="474" r:id="rId76"/>
    <p:sldId id="475" r:id="rId77"/>
    <p:sldId id="476" r:id="rId78"/>
    <p:sldId id="477" r:id="rId79"/>
    <p:sldId id="478" r:id="rId80"/>
    <p:sldId id="479" r:id="rId81"/>
    <p:sldId id="480" r:id="rId82"/>
    <p:sldId id="481" r:id="rId83"/>
    <p:sldId id="482" r:id="rId84"/>
    <p:sldId id="483" r:id="rId85"/>
    <p:sldId id="484" r:id="rId86"/>
    <p:sldId id="485" r:id="rId87"/>
    <p:sldId id="486" r:id="rId88"/>
    <p:sldId id="487" r:id="rId89"/>
    <p:sldId id="488" r:id="rId90"/>
    <p:sldId id="489" r:id="rId91"/>
    <p:sldId id="490" r:id="rId92"/>
    <p:sldId id="491" r:id="rId93"/>
    <p:sldId id="492" r:id="rId94"/>
    <p:sldId id="493" r:id="rId95"/>
    <p:sldId id="494" r:id="rId96"/>
    <p:sldId id="495" r:id="rId97"/>
    <p:sldId id="496" r:id="rId98"/>
    <p:sldId id="497" r:id="rId99"/>
    <p:sldId id="498" r:id="rId100"/>
    <p:sldId id="499" r:id="rId101"/>
    <p:sldId id="500" r:id="rId102"/>
    <p:sldId id="501" r:id="rId103"/>
    <p:sldId id="502" r:id="rId104"/>
    <p:sldId id="292" r:id="rId105"/>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panose="020B0604020202020204" pitchFamily="34" charset="0"/>
        <a:ea typeface="+mn-ea"/>
        <a:cs typeface="+mn-cs"/>
      </a:defRPr>
    </a:lvl1pPr>
    <a:lvl2pPr marL="457200" algn="l" rtl="0" fontAlgn="base">
      <a:spcBef>
        <a:spcPct val="0"/>
      </a:spcBef>
      <a:spcAft>
        <a:spcPct val="0"/>
      </a:spcAft>
      <a:defRPr kern="1200">
        <a:solidFill>
          <a:schemeClr val="tx1"/>
        </a:solidFill>
        <a:latin typeface="Arial" panose="020B0604020202020204" pitchFamily="34" charset="0"/>
        <a:ea typeface="+mn-ea"/>
        <a:cs typeface="+mn-cs"/>
      </a:defRPr>
    </a:lvl2pPr>
    <a:lvl3pPr marL="914400" algn="l" rtl="0" fontAlgn="base">
      <a:spcBef>
        <a:spcPct val="0"/>
      </a:spcBef>
      <a:spcAft>
        <a:spcPct val="0"/>
      </a:spcAft>
      <a:defRPr kern="1200">
        <a:solidFill>
          <a:schemeClr val="tx1"/>
        </a:solidFill>
        <a:latin typeface="Arial" panose="020B0604020202020204" pitchFamily="34" charset="0"/>
        <a:ea typeface="+mn-ea"/>
        <a:cs typeface="+mn-cs"/>
      </a:defRPr>
    </a:lvl3pPr>
    <a:lvl4pPr marL="1371600" algn="l" rtl="0" fontAlgn="base">
      <a:spcBef>
        <a:spcPct val="0"/>
      </a:spcBef>
      <a:spcAft>
        <a:spcPct val="0"/>
      </a:spcAft>
      <a:defRPr kern="1200">
        <a:solidFill>
          <a:schemeClr val="tx1"/>
        </a:solidFill>
        <a:latin typeface="Arial" panose="020B0604020202020204" pitchFamily="34" charset="0"/>
        <a:ea typeface="+mn-ea"/>
        <a:cs typeface="+mn-cs"/>
      </a:defRPr>
    </a:lvl4pPr>
    <a:lvl5pPr marL="1828800" algn="l" rtl="0" fontAlgn="base">
      <a:spcBef>
        <a:spcPct val="0"/>
      </a:spcBef>
      <a:spcAft>
        <a:spcPct val="0"/>
      </a:spcAft>
      <a:defRPr kern="1200">
        <a:solidFill>
          <a:schemeClr val="tx1"/>
        </a:solidFill>
        <a:latin typeface="Arial" panose="020B0604020202020204" pitchFamily="34" charset="0"/>
        <a:ea typeface="+mn-ea"/>
        <a:cs typeface="+mn-cs"/>
      </a:defRPr>
    </a:lvl5pPr>
    <a:lvl6pPr marL="2286000" algn="l" defTabSz="914400" rtl="0" eaLnBrk="1" latinLnBrk="0" hangingPunct="1">
      <a:defRPr kern="1200">
        <a:solidFill>
          <a:schemeClr val="tx1"/>
        </a:solidFill>
        <a:latin typeface="Arial" panose="020B0604020202020204" pitchFamily="34" charset="0"/>
        <a:ea typeface="+mn-ea"/>
        <a:cs typeface="+mn-cs"/>
      </a:defRPr>
    </a:lvl6pPr>
    <a:lvl7pPr marL="2743200" algn="l" defTabSz="914400" rtl="0" eaLnBrk="1" latinLnBrk="0" hangingPunct="1">
      <a:defRPr kern="1200">
        <a:solidFill>
          <a:schemeClr val="tx1"/>
        </a:solidFill>
        <a:latin typeface="Arial" panose="020B0604020202020204" pitchFamily="34" charset="0"/>
        <a:ea typeface="+mn-ea"/>
        <a:cs typeface="+mn-cs"/>
      </a:defRPr>
    </a:lvl7pPr>
    <a:lvl8pPr marL="3200400" algn="l" defTabSz="914400" rtl="0" eaLnBrk="1" latinLnBrk="0" hangingPunct="1">
      <a:defRPr kern="1200">
        <a:solidFill>
          <a:schemeClr val="tx1"/>
        </a:solidFill>
        <a:latin typeface="Arial" panose="020B0604020202020204" pitchFamily="34" charset="0"/>
        <a:ea typeface="+mn-ea"/>
        <a:cs typeface="+mn-cs"/>
      </a:defRPr>
    </a:lvl8pPr>
    <a:lvl9pPr marL="3657600" algn="l" defTabSz="914400" rtl="0" eaLnBrk="1" latinLnBrk="0" hangingPunct="1">
      <a:defRPr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815B"/>
    <a:srgbClr val="000000"/>
    <a:srgbClr val="DDDDDD"/>
    <a:srgbClr val="C0C0C0"/>
    <a:srgbClr val="EAEAEA"/>
    <a:srgbClr val="CC0000"/>
    <a:srgbClr val="46ACAE"/>
    <a:srgbClr val="7EA5D0"/>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1193" autoAdjust="0"/>
    <p:restoredTop sz="94660" autoAdjust="0"/>
  </p:normalViewPr>
  <p:slideViewPr>
    <p:cSldViewPr>
      <p:cViewPr varScale="1">
        <p:scale>
          <a:sx n="69" d="100"/>
          <a:sy n="69" d="100"/>
        </p:scale>
        <p:origin x="-378" y="138"/>
      </p:cViewPr>
      <p:guideLst>
        <p:guide orient="horz" pos="2160"/>
        <p:guide pos="2880"/>
      </p:guideLst>
    </p:cSldViewPr>
  </p:slideViewPr>
  <p:notesTextViewPr>
    <p:cViewPr>
      <p:scale>
        <a:sx n="1" d="1"/>
        <a:sy n="1" d="1"/>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07" Type="http://schemas.openxmlformats.org/officeDocument/2006/relationships/presProps" Target="presProps.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102" Type="http://schemas.openxmlformats.org/officeDocument/2006/relationships/slide" Target="slides/slide101.xml"/><Relationship Id="rId110" Type="http://schemas.openxmlformats.org/officeDocument/2006/relationships/tableStyles" Target="tableStyles.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slide" Target="slides/slide89.xml"/><Relationship Id="rId95" Type="http://schemas.openxmlformats.org/officeDocument/2006/relationships/slide" Target="slides/slide9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atin typeface="Arial" pitchFamily="34" charset="0"/>
              </a:defRPr>
            </a:lvl1pPr>
          </a:lstStyle>
          <a:p>
            <a:pPr>
              <a:defRPr/>
            </a:pPr>
            <a:fld id="{33BB8E6C-8404-4B91-A809-387A7E9A50EA}" type="datetimeFigureOut">
              <a:rPr lang="en-US"/>
              <a:pPr>
                <a:defRPr/>
              </a:pPr>
              <a:t>9/19/2016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smtClean="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atin typeface="Arial" pitchFamily="34"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8C673890-8C1B-4CDA-9EA7-0BB8FF1E523C}" type="slidenum">
              <a:rPr lang="en-US"/>
              <a:pPr/>
              <a:t>‹#›</a:t>
            </a:fld>
            <a:endParaRPr lang="en-US"/>
          </a:p>
        </p:txBody>
      </p:sp>
    </p:spTree>
    <p:extLst>
      <p:ext uri="{BB962C8B-B14F-4D97-AF65-F5344CB8AC3E}">
        <p14:creationId xmlns:p14="http://schemas.microsoft.com/office/powerpoint/2010/main" xmlns="" val="252577494"/>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843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endParaRPr lang="en-US" smtClean="0"/>
          </a:p>
        </p:txBody>
      </p:sp>
      <p:sp>
        <p:nvSpPr>
          <p:cNvPr id="18436" name="Slide Number Placeholder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4FD50C2-0005-4BCF-9F15-36003EE34D4C}" type="slidenum">
              <a:rPr lang="en-US"/>
              <a:pPr eaLnBrk="1" hangingPunct="1"/>
              <a:t>35</a:t>
            </a:fld>
            <a:endParaRPr lang="en-US"/>
          </a:p>
        </p:txBody>
      </p:sp>
    </p:spTree>
    <p:extLst>
      <p:ext uri="{BB962C8B-B14F-4D97-AF65-F5344CB8AC3E}">
        <p14:creationId xmlns:p14="http://schemas.microsoft.com/office/powerpoint/2010/main" xmlns="" val="34881581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9806951F-F022-4067-A987-07348BF8B51F}" type="slidenum">
              <a:rPr lang="en-US" smtClean="0"/>
              <a:pPr/>
              <a:t>83</a:t>
            </a:fld>
            <a:endParaRPr lang="en-US"/>
          </a:p>
        </p:txBody>
      </p:sp>
    </p:spTree>
    <p:extLst>
      <p:ext uri="{BB962C8B-B14F-4D97-AF65-F5344CB8AC3E}">
        <p14:creationId xmlns:p14="http://schemas.microsoft.com/office/powerpoint/2010/main" xmlns="" val="3779620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041400"/>
            <a:ext cx="6858000" cy="2387600"/>
          </a:xfrm>
        </p:spPr>
        <p:txBody>
          <a:bodyPr anchor="b"/>
          <a:lstStyle>
            <a:lvl1pPr algn="ctr">
              <a:defRPr sz="4500"/>
            </a:lvl1pPr>
          </a:lstStyle>
          <a:p>
            <a:r>
              <a:rPr lang="en-US" smtClean="0"/>
              <a:t>Click to edit Master title style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C5D77369-51EB-4614-93ED-60DA187E31A3}" type="slidenum">
              <a:rPr lang="en-US" smtClean="0"/>
              <a:pPr/>
              <a:t>‹#›</a:t>
            </a:fld>
            <a:endParaRPr lang="en-US"/>
          </a:p>
        </p:txBody>
      </p:sp>
    </p:spTree>
    <p:extLst>
      <p:ext uri="{BB962C8B-B14F-4D97-AF65-F5344CB8AC3E}">
        <p14:creationId xmlns:p14="http://schemas.microsoft.com/office/powerpoint/2010/main" xmlns="" val="243144795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A9295C3-06C6-4150-96E8-1AB8B307B1B8}" type="slidenum">
              <a:rPr lang="en-US" smtClean="0"/>
              <a:pPr/>
              <a:t>‹#›</a:t>
            </a:fld>
            <a:endParaRPr lang="en-US"/>
          </a:p>
        </p:txBody>
      </p:sp>
    </p:spTree>
    <p:extLst>
      <p:ext uri="{BB962C8B-B14F-4D97-AF65-F5344CB8AC3E}">
        <p14:creationId xmlns:p14="http://schemas.microsoft.com/office/powerpoint/2010/main" xmlns="" val="345012454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F9ECE2C1-85E3-4967-A14E-92B405F04D31}" type="slidenum">
              <a:rPr lang="en-US" smtClean="0"/>
              <a:pPr/>
              <a:t>‹#›</a:t>
            </a:fld>
            <a:endParaRPr lang="en-US"/>
          </a:p>
        </p:txBody>
      </p:sp>
    </p:spTree>
    <p:extLst>
      <p:ext uri="{BB962C8B-B14F-4D97-AF65-F5344CB8AC3E}">
        <p14:creationId xmlns:p14="http://schemas.microsoft.com/office/powerpoint/2010/main" xmlns="" val="13538262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1"/>
            <a:ext cx="7886700" cy="990600"/>
          </a:xfrm>
        </p:spPr>
        <p:txBody>
          <a:bodyPr>
            <a:normAutofit/>
          </a:bodyPr>
          <a:lstStyle>
            <a:lvl1pPr>
              <a:defRPr sz="3600">
                <a:latin typeface="Arial" panose="020B0604020202020204" pitchFamily="34" charset="0"/>
                <a:cs typeface="Arial" panose="020B0604020202020204" pitchFamily="34" charset="0"/>
              </a:defRPr>
            </a:lvl1pPr>
          </a:lstStyle>
          <a:p>
            <a:r>
              <a:rPr lang="en-US" smtClean="0"/>
              <a:t>Click to edit Master title style</a:t>
            </a:r>
            <a:endParaRPr lang="en-US"/>
          </a:p>
        </p:txBody>
      </p:sp>
      <p:sp>
        <p:nvSpPr>
          <p:cNvPr id="3" name="Content Placeholder 2"/>
          <p:cNvSpPr>
            <a:spLocks noGrp="1"/>
          </p:cNvSpPr>
          <p:nvPr>
            <p:ph idx="1"/>
          </p:nvPr>
        </p:nvSpPr>
        <p:spPr>
          <a:xfrm>
            <a:off x="628650" y="1626233"/>
            <a:ext cx="7886700" cy="4550730"/>
          </a:xfrm>
        </p:spPr>
        <p:txBody>
          <a:bodyPr>
            <a:normAutofit/>
          </a:bodyPr>
          <a:lstStyle>
            <a:lvl1pPr marL="2286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1pPr>
            <a:lvl2pPr marL="5715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2pPr>
            <a:lvl3pPr marL="914400" indent="-228600">
              <a:buFont typeface="Wingdings" panose="05000000000000000000" pitchFamily="2" charset="2"/>
              <a:buChar char="§"/>
              <a:defRPr sz="3200">
                <a:latin typeface="Times New Roman" panose="02020603050405020304" pitchFamily="18" charset="0"/>
                <a:cs typeface="Times New Roman" panose="02020603050405020304" pitchFamily="18" charset="0"/>
              </a:defRPr>
            </a:lvl3pPr>
            <a:lvl4pPr marL="12001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4pPr>
            <a:lvl5pPr marL="1543050" indent="-171450">
              <a:buFont typeface="Wingdings" panose="05000000000000000000" pitchFamily="2" charset="2"/>
              <a:buChar char="§"/>
              <a:defRPr sz="3200">
                <a:latin typeface="Times New Roman" panose="02020603050405020304" pitchFamily="18" charset="0"/>
                <a:cs typeface="Times New Roman" panose="02020603050405020304" pitchFamily="18" charset="0"/>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7" name="Rectangle 6"/>
          <p:cNvSpPr/>
          <p:nvPr userDrawn="1"/>
        </p:nvSpPr>
        <p:spPr>
          <a:xfrm>
            <a:off x="0" y="1189036"/>
            <a:ext cx="8763000" cy="1456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userDrawn="1"/>
        </p:nvSpPr>
        <p:spPr>
          <a:xfrm>
            <a:off x="361950" y="1285492"/>
            <a:ext cx="8782050" cy="132145"/>
          </a:xfrm>
          <a:prstGeom prst="rect">
            <a:avLst/>
          </a:prstGeom>
          <a:ln>
            <a:noFill/>
          </a:ln>
        </p:spPr>
        <p:style>
          <a:lnRef idx="1">
            <a:schemeClr val="accent1"/>
          </a:lnRef>
          <a:fillRef idx="2">
            <a:schemeClr val="accent1"/>
          </a:fillRef>
          <a:effectRef idx="1">
            <a:schemeClr val="accent1"/>
          </a:effectRef>
          <a:fontRef idx="minor">
            <a:schemeClr val="dk1"/>
          </a:fontRef>
        </p:style>
        <p:txBody>
          <a:bodyPr rtlCol="0" anchor="ctr"/>
          <a:lstStyle/>
          <a:p>
            <a:pPr algn="ctr"/>
            <a:endParaRPr lang="en-US"/>
          </a:p>
        </p:txBody>
      </p:sp>
      <p:sp>
        <p:nvSpPr>
          <p:cNvPr id="9" name="Rectangle 8"/>
          <p:cNvSpPr/>
          <p:nvPr userDrawn="1"/>
        </p:nvSpPr>
        <p:spPr>
          <a:xfrm>
            <a:off x="6553200" y="1191230"/>
            <a:ext cx="2590800" cy="14347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userDrawn="1"/>
        </p:nvSpPr>
        <p:spPr>
          <a:xfrm>
            <a:off x="291241" y="1153162"/>
            <a:ext cx="666750" cy="274636"/>
          </a:xfrm>
          <a:prstGeom prst="rect">
            <a:avLst/>
          </a:prstGeom>
          <a:ln>
            <a:noFill/>
          </a:ln>
        </p:spPr>
        <p:style>
          <a:lnRef idx="1">
            <a:schemeClr val="accent2"/>
          </a:lnRef>
          <a:fillRef idx="2">
            <a:schemeClr val="accent2"/>
          </a:fillRef>
          <a:effectRef idx="1">
            <a:schemeClr val="accent2"/>
          </a:effectRef>
          <a:fontRef idx="minor">
            <a:schemeClr val="dk1"/>
          </a:fontRef>
        </p:style>
        <p:txBody>
          <a:bodyPr rtlCol="0" anchor="ctr"/>
          <a:lstStyle/>
          <a:p>
            <a:pPr algn="ctr"/>
            <a:endParaRPr lang="en-US" dirty="0"/>
          </a:p>
        </p:txBody>
      </p:sp>
      <p:sp>
        <p:nvSpPr>
          <p:cNvPr id="11" name="Rectangle 10"/>
          <p:cNvSpPr/>
          <p:nvPr userDrawn="1"/>
        </p:nvSpPr>
        <p:spPr>
          <a:xfrm>
            <a:off x="345366" y="1109832"/>
            <a:ext cx="666750" cy="274636"/>
          </a:xfrm>
          <a:prstGeom prst="rect">
            <a:avLst/>
          </a:prstGeom>
          <a:ln>
            <a:noFill/>
          </a:ln>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r>
              <a:rPr lang="en-US" dirty="0" smtClean="0"/>
              <a:t>#</a:t>
            </a:r>
            <a:fld id="{49F294B5-0961-49ED-80CF-88E3D38677C0}" type="slidenum">
              <a:rPr lang="en-US" smtClean="0"/>
              <a:pPr algn="ctr"/>
              <a:t>‹#›</a:t>
            </a:fld>
            <a:endParaRPr lang="en-US" dirty="0"/>
          </a:p>
        </p:txBody>
      </p:sp>
    </p:spTree>
    <p:extLst>
      <p:ext uri="{BB962C8B-B14F-4D97-AF65-F5344CB8AC3E}">
        <p14:creationId xmlns:p14="http://schemas.microsoft.com/office/powerpoint/2010/main" xmlns="" val="3131962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62262"/>
          </a:xfrm>
        </p:spPr>
        <p:txBody>
          <a:bodyPr anchor="b"/>
          <a:lstStyle>
            <a:lvl1pPr>
              <a:defRPr sz="4500"/>
            </a:lvl1pPr>
          </a:lstStyle>
          <a:p>
            <a:r>
              <a:rPr lang="en-US" smtClean="0"/>
              <a:t>Click to edit Master title style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1800"/>
            </a:lvl1pPr>
            <a:lvl2pPr marL="342900" indent="0">
              <a:buNone/>
              <a:defRPr sz="1500"/>
            </a:lvl2pPr>
            <a:lvl3pPr marL="685800" indent="0">
              <a:buNone/>
              <a:defRPr sz="1350"/>
            </a:lvl3pPr>
            <a:lvl4pPr marL="1028700" indent="0">
              <a:buNone/>
              <a:defRPr sz="1200"/>
            </a:lvl4pPr>
            <a:lvl5pPr marL="1371600" indent="0">
              <a:buNone/>
              <a:defRPr sz="1200"/>
            </a:lvl5pPr>
            <a:lvl6pPr marL="1714500" indent="0">
              <a:buNone/>
              <a:defRPr sz="1200"/>
            </a:lvl6pPr>
            <a:lvl7pPr marL="2057400" indent="0">
              <a:buNone/>
              <a:defRPr sz="1200"/>
            </a:lvl7pPr>
            <a:lvl8pPr marL="2400300" indent="0">
              <a:buNone/>
              <a:defRPr sz="1200"/>
            </a:lvl8pPr>
            <a:lvl9pPr marL="2743200" indent="0">
              <a:buNone/>
              <a:defRPr sz="1200"/>
            </a:lvl9pPr>
          </a:lstStyle>
          <a:p>
            <a:pPr lvl="0"/>
            <a:r>
              <a:rPr lang="en-US" smtClean="0"/>
              <a:t>Click to edit Master text styles</a:t>
            </a:r>
          </a:p>
        </p:txBody>
      </p:sp>
      <p:sp>
        <p:nvSpPr>
          <p:cNvPr id="4" name="Date Placeholder 3"/>
          <p:cNvSpPr>
            <a:spLocks noGrp="1"/>
          </p:cNvSpPr>
          <p:nvPr>
            <p:ph type="dt" sz="half" idx="10"/>
          </p:nvPr>
        </p:nvSpPr>
        <p:spPr/>
        <p:txBody>
          <a:bodyPr/>
          <a:lstStyle/>
          <a:p>
            <a:pPr>
              <a:defRPr/>
            </a:pPr>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fld id="{76A52341-5737-4E98-B61A-F0D295BC6538}" type="slidenum">
              <a:rPr lang="en-US" smtClean="0"/>
              <a:pPr/>
              <a:t>‹#›</a:t>
            </a:fld>
            <a:endParaRPr lang="en-US"/>
          </a:p>
        </p:txBody>
      </p:sp>
    </p:spTree>
    <p:extLst>
      <p:ext uri="{BB962C8B-B14F-4D97-AF65-F5344CB8AC3E}">
        <p14:creationId xmlns:p14="http://schemas.microsoft.com/office/powerpoint/2010/main" xmlns="" val="3109571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6286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29150" y="1825625"/>
            <a:ext cx="3886200" cy="4351338"/>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E3E22DB4-7012-43C6-A03A-9949BB531455}" type="slidenum">
              <a:rPr lang="en-US" smtClean="0"/>
              <a:pPr/>
              <a:t>‹#›</a:t>
            </a:fld>
            <a:endParaRPr lang="en-US"/>
          </a:p>
        </p:txBody>
      </p:sp>
    </p:spTree>
    <p:extLst>
      <p:ext uri="{BB962C8B-B14F-4D97-AF65-F5344CB8AC3E}">
        <p14:creationId xmlns:p14="http://schemas.microsoft.com/office/powerpoint/2010/main" xmlns="" val="32592848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3888" y="274638"/>
            <a:ext cx="7886700" cy="1143000"/>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623888" y="1489075"/>
            <a:ext cx="386715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4" name="Content Placeholder 3"/>
          <p:cNvSpPr>
            <a:spLocks noGrp="1"/>
          </p:cNvSpPr>
          <p:nvPr>
            <p:ph sz="half" idx="2"/>
          </p:nvPr>
        </p:nvSpPr>
        <p:spPr>
          <a:xfrm>
            <a:off x="623888" y="2193926"/>
            <a:ext cx="386715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2248" y="1489075"/>
            <a:ext cx="3868340" cy="641350"/>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smtClean="0"/>
              <a:t>Click to edit Master text styles</a:t>
            </a:r>
          </a:p>
        </p:txBody>
      </p:sp>
      <p:sp>
        <p:nvSpPr>
          <p:cNvPr id="6" name="Content Placeholder 5"/>
          <p:cNvSpPr>
            <a:spLocks noGrp="1"/>
          </p:cNvSpPr>
          <p:nvPr>
            <p:ph sz="quarter" idx="4"/>
          </p:nvPr>
        </p:nvSpPr>
        <p:spPr>
          <a:xfrm>
            <a:off x="4642248" y="2193926"/>
            <a:ext cx="3868340" cy="3978275"/>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a:defRPr/>
            </a:pPr>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fld id="{8CC3B68D-D66C-43C8-81DA-344E82322A50}" type="slidenum">
              <a:rPr lang="en-US" smtClean="0"/>
              <a:pPr/>
              <a:t>‹#›</a:t>
            </a:fld>
            <a:endParaRPr lang="en-US"/>
          </a:p>
        </p:txBody>
      </p:sp>
    </p:spTree>
    <p:extLst>
      <p:ext uri="{BB962C8B-B14F-4D97-AF65-F5344CB8AC3E}">
        <p14:creationId xmlns:p14="http://schemas.microsoft.com/office/powerpoint/2010/main" xmlns="" val="8725943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a:defRPr/>
            </a:pPr>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fld id="{75DE0AE9-3042-456A-A262-67C0F01767F0}" type="slidenum">
              <a:rPr lang="en-US" smtClean="0"/>
              <a:pPr/>
              <a:t>‹#›</a:t>
            </a:fld>
            <a:endParaRPr lang="en-US"/>
          </a:p>
        </p:txBody>
      </p:sp>
    </p:spTree>
    <p:extLst>
      <p:ext uri="{BB962C8B-B14F-4D97-AF65-F5344CB8AC3E}">
        <p14:creationId xmlns:p14="http://schemas.microsoft.com/office/powerpoint/2010/main" xmlns="" val="22282897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fld id="{3CC817F4-F622-4B45-8A59-DA9D3F013B71}" type="slidenum">
              <a:rPr lang="en-US" smtClean="0"/>
              <a:pPr/>
              <a:t>‹#›</a:t>
            </a:fld>
            <a:endParaRPr lang="en-US"/>
          </a:p>
        </p:txBody>
      </p:sp>
    </p:spTree>
    <p:extLst>
      <p:ext uri="{BB962C8B-B14F-4D97-AF65-F5344CB8AC3E}">
        <p14:creationId xmlns:p14="http://schemas.microsoft.com/office/powerpoint/2010/main" xmlns="" val="37123789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B43C86D6-4539-4C8D-BCD3-CF81AE6C4A2E}" type="slidenum">
              <a:rPr lang="en-US" smtClean="0"/>
              <a:pPr/>
              <a:t>‹#›</a:t>
            </a:fld>
            <a:endParaRPr lang="en-US"/>
          </a:p>
        </p:txBody>
      </p:sp>
    </p:spTree>
    <p:extLst>
      <p:ext uri="{BB962C8B-B14F-4D97-AF65-F5344CB8AC3E}">
        <p14:creationId xmlns:p14="http://schemas.microsoft.com/office/powerpoint/2010/main" xmlns="" val="27029037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smtClean="0"/>
              <a:t>Click to edit Master title style</a:t>
            </a:r>
            <a:endParaRPr lang="en-US"/>
          </a:p>
        </p:txBody>
      </p:sp>
      <p:sp>
        <p:nvSpPr>
          <p:cNvPr id="3" name="Picture Placeholder 2"/>
          <p:cNvSpPr>
            <a:spLocks noGrp="1"/>
          </p:cNvSpPr>
          <p:nvPr>
            <p:ph type="pic" idx="1"/>
          </p:nvPr>
        </p:nvSpPr>
        <p:spPr>
          <a:xfrm>
            <a:off x="3887391" y="987426"/>
            <a:ext cx="4629150"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629841" y="2101850"/>
            <a:ext cx="2949178" cy="3759200"/>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smtClean="0"/>
              <a:t>Click to edit Master text styles</a:t>
            </a:r>
          </a:p>
        </p:txBody>
      </p:sp>
      <p:sp>
        <p:nvSpPr>
          <p:cNvPr id="5" name="Date Placeholder 4"/>
          <p:cNvSpPr>
            <a:spLocks noGrp="1"/>
          </p:cNvSpPr>
          <p:nvPr>
            <p:ph type="dt" sz="half" idx="10"/>
          </p:nvPr>
        </p:nvSpPr>
        <p:spPr/>
        <p:txBody>
          <a:bodyPr/>
          <a:lstStyle/>
          <a:p>
            <a:pPr>
              <a:defRPr/>
            </a:pPr>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fld id="{988D4237-A788-47D6-94CA-ACDA4269FB43}" type="slidenum">
              <a:rPr lang="en-US" smtClean="0"/>
              <a:pPr/>
              <a:t>‹#›</a:t>
            </a:fld>
            <a:endParaRPr lang="en-US"/>
          </a:p>
        </p:txBody>
      </p:sp>
    </p:spTree>
    <p:extLst>
      <p:ext uri="{BB962C8B-B14F-4D97-AF65-F5344CB8AC3E}">
        <p14:creationId xmlns:p14="http://schemas.microsoft.com/office/powerpoint/2010/main" xmlns="" val="653407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28650" y="6356351"/>
            <a:ext cx="245745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endParaRPr lang="en-US"/>
          </a:p>
        </p:txBody>
      </p:sp>
      <p:sp>
        <p:nvSpPr>
          <p:cNvPr id="5" name="Footer Placeholder 4"/>
          <p:cNvSpPr>
            <a:spLocks noGrp="1"/>
          </p:cNvSpPr>
          <p:nvPr>
            <p:ph type="ftr" sz="quarter" idx="3"/>
          </p:nvPr>
        </p:nvSpPr>
        <p:spPr>
          <a:xfrm>
            <a:off x="3486150" y="6356351"/>
            <a:ext cx="21717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057900" y="6356351"/>
            <a:ext cx="2457450"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79ABF399-EFED-43A5-BB24-08DCA03397EA}" type="slidenum">
              <a:rPr lang="en-US" smtClean="0"/>
              <a:pPr/>
              <a:t>‹#›</a:t>
            </a:fld>
            <a:endParaRPr lang="en-US"/>
          </a:p>
        </p:txBody>
      </p:sp>
    </p:spTree>
    <p:extLst>
      <p:ext uri="{BB962C8B-B14F-4D97-AF65-F5344CB8AC3E}">
        <p14:creationId xmlns:p14="http://schemas.microsoft.com/office/powerpoint/2010/main" xmlns="" val="3667088085"/>
      </p:ext>
    </p:extLst>
  </p:cSld>
  <p:clrMap bg1="lt1" tx1="dk1" bg2="lt2" tx2="dk2" accent1="accent1" accent2="accent2" accent3="accent3" accent4="accent4" accent5="accent5" accent6="accent6" hlink="hlink" folHlink="folHlink"/>
  <p:sldLayoutIdLst>
    <p:sldLayoutId id="2147483951" r:id="rId1"/>
    <p:sldLayoutId id="2147483952" r:id="rId2"/>
    <p:sldLayoutId id="2147483953" r:id="rId3"/>
    <p:sldLayoutId id="2147483954" r:id="rId4"/>
    <p:sldLayoutId id="2147483955" r:id="rId5"/>
    <p:sldLayoutId id="2147483956" r:id="rId6"/>
    <p:sldLayoutId id="2147483957" r:id="rId7"/>
    <p:sldLayoutId id="2147483958" r:id="rId8"/>
    <p:sldLayoutId id="2147483959" r:id="rId9"/>
    <p:sldLayoutId id="2147483960" r:id="rId10"/>
    <p:sldLayoutId id="2147483961" r:id="rId11"/>
  </p:sldLayoutIdLst>
  <p:hf hdr="0" ftr="0" dt="0"/>
  <p:txStyles>
    <p:titleStyle>
      <a:lvl1pPr algn="l" defTabSz="685800" rtl="0" eaLnBrk="1" latinLnBrk="0" hangingPunct="1">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ct val="3000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ct val="30000"/>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ct val="30000"/>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2" name="Slide Number Placeholder 1"/>
          <p:cNvSpPr>
            <a:spLocks noGrp="1"/>
          </p:cNvSpPr>
          <p:nvPr>
            <p:ph type="sldNum" sz="quarter" idx="12"/>
          </p:nvPr>
        </p:nvSpPr>
        <p:spPr>
          <a:noFill/>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3456B7-981E-43BE-A180-A2CFE111D2D2}" type="slidenum">
              <a:rPr lang="en-US">
                <a:solidFill>
                  <a:schemeClr val="bg1"/>
                </a:solidFill>
              </a:rPr>
              <a:pPr eaLnBrk="1" hangingPunct="1"/>
              <a:t>1</a:t>
            </a:fld>
            <a:endParaRPr lang="en-US">
              <a:solidFill>
                <a:schemeClr val="bg1"/>
              </a:solidFill>
            </a:endParaRPr>
          </a:p>
        </p:txBody>
      </p:sp>
      <p:sp>
        <p:nvSpPr>
          <p:cNvPr id="9" name="Rectangle 2"/>
          <p:cNvSpPr>
            <a:spLocks noGrp="1" noChangeArrowheads="1"/>
          </p:cNvSpPr>
          <p:nvPr>
            <p:ph type="ctrTitle"/>
          </p:nvPr>
        </p:nvSpPr>
        <p:spPr>
          <a:xfrm>
            <a:off x="1219200" y="1447800"/>
            <a:ext cx="7048500" cy="2133600"/>
          </a:xfrm>
        </p:spPr>
        <p:txBody>
          <a:bodyPr>
            <a:normAutofit/>
          </a:bodyPr>
          <a:lstStyle/>
          <a:p>
            <a:pPr eaLnBrk="1" hangingPunct="1"/>
            <a:r>
              <a:rPr lang="en-US" sz="4800" b="1" dirty="0" err="1" smtClean="0">
                <a:solidFill>
                  <a:srgbClr val="002060"/>
                </a:solidFill>
                <a:latin typeface="Arial" panose="020B0604020202020204" pitchFamily="34" charset="0"/>
                <a:cs typeface="Arial" panose="020B0604020202020204" pitchFamily="34" charset="0"/>
              </a:rPr>
              <a:t>Chương</a:t>
            </a:r>
            <a:r>
              <a:rPr lang="en-US" sz="4800" b="1" dirty="0" smtClean="0">
                <a:solidFill>
                  <a:srgbClr val="002060"/>
                </a:solidFill>
                <a:latin typeface="Arial" panose="020B0604020202020204" pitchFamily="34" charset="0"/>
                <a:cs typeface="Arial" panose="020B0604020202020204" pitchFamily="34" charset="0"/>
              </a:rPr>
              <a:t> 2</a:t>
            </a:r>
            <a:r>
              <a:rPr lang="en-US" sz="4800" b="1" smtClean="0">
                <a:solidFill>
                  <a:srgbClr val="002060"/>
                </a:solidFill>
                <a:latin typeface="Arial" panose="020B0604020202020204" pitchFamily="34" charset="0"/>
                <a:cs typeface="Arial" panose="020B0604020202020204" pitchFamily="34" charset="0"/>
              </a:rPr>
              <a:t>. </a:t>
            </a:r>
            <a:r>
              <a:rPr lang="en-US" sz="4800" b="1" smtClean="0">
                <a:solidFill>
                  <a:srgbClr val="002060"/>
                </a:solidFill>
                <a:latin typeface="Arial" panose="020B0604020202020204" pitchFamily="34" charset="0"/>
                <a:cs typeface="Arial" panose="020B0604020202020204" pitchFamily="34" charset="0"/>
              </a:rPr>
              <a:t>Lớp và đối tượng</a:t>
            </a:r>
            <a:endParaRPr lang="en-US" sz="4800" b="1" dirty="0" smtClean="0">
              <a:solidFill>
                <a:srgbClr val="002060"/>
              </a:solidFill>
              <a:latin typeface="Arial" panose="020B0604020202020204" pitchFamily="34" charset="0"/>
              <a:cs typeface="Arial" panose="020B0604020202020204" pitchFamily="34" charset="0"/>
            </a:endParaRPr>
          </a:p>
        </p:txBody>
      </p:sp>
      <p:sp>
        <p:nvSpPr>
          <p:cNvPr id="10" name="Subtitle 1"/>
          <p:cNvSpPr>
            <a:spLocks noGrp="1"/>
          </p:cNvSpPr>
          <p:nvPr>
            <p:ph type="subTitle" idx="1"/>
          </p:nvPr>
        </p:nvSpPr>
        <p:spPr>
          <a:xfrm>
            <a:off x="1219200" y="4269367"/>
            <a:ext cx="7048500" cy="1655763"/>
          </a:xfrm>
        </p:spPr>
        <p:txBody>
          <a:bodyPr/>
          <a:lstStyle/>
          <a:p>
            <a:pPr algn="l"/>
            <a:r>
              <a:rPr lang="en-US" sz="2800" smtClean="0">
                <a:latin typeface="Times New Roman" panose="02020603050405020304" pitchFamily="18" charset="0"/>
                <a:cs typeface="Times New Roman" panose="02020603050405020304" pitchFamily="18" charset="0"/>
              </a:rPr>
              <a:t>TRẦN VIỆT KHÁNH</a:t>
            </a:r>
          </a:p>
          <a:p>
            <a:pPr algn="l"/>
            <a:r>
              <a:rPr lang="en-US" sz="2800" smtClean="0">
                <a:latin typeface="Times New Roman" panose="02020603050405020304" pitchFamily="18" charset="0"/>
                <a:cs typeface="Times New Roman" panose="02020603050405020304" pitchFamily="18" charset="0"/>
              </a:rPr>
              <a:t>Email: tranvietkhanh79@gmail.com</a:t>
            </a:r>
          </a:p>
          <a:p>
            <a:pPr algn="l" eaLnBrk="1" hangingPunct="1"/>
            <a:r>
              <a:rPr lang="en-US" sz="2800" smtClean="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p:txBody>
      </p:sp>
      <p:sp>
        <p:nvSpPr>
          <p:cNvPr id="5" name="TextBox 4"/>
          <p:cNvSpPr txBox="1"/>
          <p:nvPr/>
        </p:nvSpPr>
        <p:spPr>
          <a:xfrm>
            <a:off x="5943600" y="6468739"/>
            <a:ext cx="3127779"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04tháng 09 </a:t>
            </a:r>
            <a:r>
              <a:rPr lang="en-US" sz="1600" i="1" err="1" smtClean="0">
                <a:solidFill>
                  <a:schemeClr val="bg1">
                    <a:lumMod val="75000"/>
                  </a:schemeClr>
                </a:solidFill>
              </a:rPr>
              <a:t>năm</a:t>
            </a:r>
            <a:r>
              <a:rPr lang="en-US" sz="1600" i="1" smtClean="0">
                <a:solidFill>
                  <a:schemeClr val="bg1">
                    <a:lumMod val="75000"/>
                  </a:schemeClr>
                </a:solidFill>
              </a:rPr>
              <a:t> 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28650" y="1"/>
            <a:ext cx="7886700" cy="914399"/>
          </a:xfrm>
        </p:spPr>
        <p:txBody>
          <a:bodyPr>
            <a:normAutofit fontScale="90000"/>
          </a:bodyPr>
          <a:lstStyle/>
          <a:p>
            <a:pPr algn="just">
              <a:defRPr/>
            </a:pPr>
            <a:r>
              <a:rPr lang="en-US" sz="2800" dirty="0" err="1">
                <a:solidFill>
                  <a:schemeClr val="accent2">
                    <a:lumMod val="50000"/>
                  </a:schemeClr>
                </a:solidFill>
              </a:rPr>
              <a:t>Cài</a:t>
            </a:r>
            <a:r>
              <a:rPr lang="en-US" sz="2800" dirty="0">
                <a:solidFill>
                  <a:schemeClr val="accent2">
                    <a:lumMod val="50000"/>
                  </a:schemeClr>
                </a:solidFill>
              </a:rPr>
              <a:t> </a:t>
            </a:r>
            <a:r>
              <a:rPr lang="en-US" sz="2800" dirty="0" err="1">
                <a:solidFill>
                  <a:schemeClr val="accent2">
                    <a:lumMod val="50000"/>
                  </a:schemeClr>
                </a:solidFill>
              </a:rPr>
              <a:t>đặt</a:t>
            </a:r>
            <a:r>
              <a:rPr lang="en-US" sz="2800" dirty="0">
                <a:solidFill>
                  <a:schemeClr val="accent2">
                    <a:lumMod val="50000"/>
                  </a:schemeClr>
                </a:solidFill>
              </a:rPr>
              <a:t> </a:t>
            </a:r>
            <a:r>
              <a:rPr lang="en-US" sz="2800" dirty="0" err="1">
                <a:solidFill>
                  <a:schemeClr val="accent2">
                    <a:lumMod val="50000"/>
                  </a:schemeClr>
                </a:solidFill>
              </a:rPr>
              <a:t>với</a:t>
            </a:r>
            <a:r>
              <a:rPr lang="en-US" sz="2800" dirty="0">
                <a:solidFill>
                  <a:schemeClr val="accent2">
                    <a:lumMod val="50000"/>
                  </a:schemeClr>
                </a:solidFill>
              </a:rPr>
              <a:t> </a:t>
            </a:r>
            <a:r>
              <a:rPr lang="en-US" sz="2800" dirty="0" err="1">
                <a:solidFill>
                  <a:schemeClr val="accent2">
                    <a:lumMod val="50000"/>
                  </a:schemeClr>
                </a:solidFill>
              </a:rPr>
              <a:t>pp</a:t>
            </a:r>
            <a:r>
              <a:rPr lang="en-US" sz="2800" dirty="0">
                <a:solidFill>
                  <a:schemeClr val="accent2">
                    <a:lumMod val="50000"/>
                  </a:schemeClr>
                </a:solidFill>
              </a:rPr>
              <a:t> </a:t>
            </a:r>
            <a:r>
              <a:rPr lang="en-US" sz="2800" dirty="0" err="1">
                <a:solidFill>
                  <a:schemeClr val="accent2">
                    <a:lumMod val="50000"/>
                  </a:schemeClr>
                </a:solidFill>
              </a:rPr>
              <a:t>lập</a:t>
            </a:r>
            <a:r>
              <a:rPr lang="en-US" sz="2800" dirty="0">
                <a:solidFill>
                  <a:schemeClr val="accent2">
                    <a:lumMod val="50000"/>
                  </a:schemeClr>
                </a:solidFill>
              </a:rPr>
              <a:t> </a:t>
            </a:r>
            <a:r>
              <a:rPr lang="en-US" sz="2800" dirty="0" err="1">
                <a:solidFill>
                  <a:schemeClr val="accent2">
                    <a:lumMod val="50000"/>
                  </a:schemeClr>
                </a:solidFill>
              </a:rPr>
              <a:t>trình</a:t>
            </a:r>
            <a:r>
              <a:rPr lang="en-US" sz="2800" dirty="0">
                <a:solidFill>
                  <a:schemeClr val="accent2">
                    <a:lumMod val="50000"/>
                  </a:schemeClr>
                </a:solidFill>
              </a:rPr>
              <a:t> </a:t>
            </a:r>
            <a:r>
              <a:rPr lang="en-US" sz="2800" dirty="0" err="1">
                <a:solidFill>
                  <a:schemeClr val="accent2">
                    <a:lumMod val="50000"/>
                  </a:schemeClr>
                </a:solidFill>
              </a:rPr>
              <a:t>tuyến</a:t>
            </a:r>
            <a:r>
              <a:rPr lang="en-US" sz="2800" dirty="0">
                <a:solidFill>
                  <a:schemeClr val="accent2">
                    <a:lumMod val="50000"/>
                  </a:schemeClr>
                </a:solidFill>
              </a:rPr>
              <a:t> </a:t>
            </a:r>
            <a:r>
              <a:rPr lang="en-US" sz="2800" dirty="0" err="1">
                <a:solidFill>
                  <a:schemeClr val="accent2">
                    <a:lumMod val="50000"/>
                  </a:schemeClr>
                </a:solidFill>
              </a:rPr>
              <a:t>tính</a:t>
            </a:r>
            <a:r>
              <a:rPr lang="en-US" sz="2800" dirty="0">
                <a:solidFill>
                  <a:schemeClr val="accent2">
                    <a:lumMod val="50000"/>
                  </a:schemeClr>
                </a:solidFill>
              </a:rPr>
              <a:t> (</a:t>
            </a:r>
            <a:r>
              <a:rPr lang="en-US" sz="2800" dirty="0" err="1">
                <a:solidFill>
                  <a:schemeClr val="accent2">
                    <a:lumMod val="50000"/>
                  </a:schemeClr>
                </a:solidFill>
              </a:rPr>
              <a:t>chỉ</a:t>
            </a:r>
            <a:r>
              <a:rPr lang="en-US" sz="2800" dirty="0">
                <a:solidFill>
                  <a:schemeClr val="accent2">
                    <a:lumMod val="50000"/>
                  </a:schemeClr>
                </a:solidFill>
              </a:rPr>
              <a:t> </a:t>
            </a:r>
            <a:r>
              <a:rPr lang="en-US" sz="2800" dirty="0" err="1">
                <a:solidFill>
                  <a:schemeClr val="accent2">
                    <a:lumMod val="50000"/>
                  </a:schemeClr>
                </a:solidFill>
              </a:rPr>
              <a:t>dùng</a:t>
            </a:r>
            <a:r>
              <a:rPr lang="en-US" sz="2800" dirty="0">
                <a:solidFill>
                  <a:schemeClr val="accent2">
                    <a:lumMod val="50000"/>
                  </a:schemeClr>
                </a:solidFill>
              </a:rPr>
              <a:t> 1 </a:t>
            </a:r>
            <a:r>
              <a:rPr lang="en-US" sz="2800" dirty="0" err="1">
                <a:solidFill>
                  <a:schemeClr val="accent2">
                    <a:lumMod val="50000"/>
                  </a:schemeClr>
                </a:solidFill>
              </a:rPr>
              <a:t>hàm</a:t>
            </a:r>
            <a:r>
              <a:rPr lang="en-US" sz="2800" dirty="0">
                <a:solidFill>
                  <a:schemeClr val="accent2">
                    <a:lumMod val="50000"/>
                  </a:schemeClr>
                </a:solidFill>
              </a:rPr>
              <a:t> main </a:t>
            </a:r>
            <a:r>
              <a:rPr lang="en-US" sz="2800" dirty="0" smtClean="0">
                <a:solidFill>
                  <a:schemeClr val="accent2">
                    <a:lumMod val="50000"/>
                  </a:schemeClr>
                </a:solidFill>
              </a:rPr>
              <a:t>&amp; </a:t>
            </a:r>
            <a:r>
              <a:rPr lang="en-US" sz="2800" dirty="0" err="1">
                <a:solidFill>
                  <a:schemeClr val="accent2">
                    <a:lumMod val="50000"/>
                  </a:schemeClr>
                </a:solidFill>
              </a:rPr>
              <a:t>biến</a:t>
            </a:r>
            <a:r>
              <a:rPr lang="en-US" sz="2800" dirty="0">
                <a:solidFill>
                  <a:schemeClr val="accent2">
                    <a:lumMod val="50000"/>
                  </a:schemeClr>
                </a:solidFill>
              </a:rPr>
              <a:t> </a:t>
            </a:r>
            <a:r>
              <a:rPr lang="en-US" sz="2800" dirty="0" err="1">
                <a:solidFill>
                  <a:schemeClr val="accent2">
                    <a:lumMod val="50000"/>
                  </a:schemeClr>
                </a:solidFill>
              </a:rPr>
              <a:t>toàn</a:t>
            </a:r>
            <a:r>
              <a:rPr lang="en-US" sz="2800" dirty="0">
                <a:solidFill>
                  <a:schemeClr val="accent2">
                    <a:lumMod val="50000"/>
                  </a:schemeClr>
                </a:solidFill>
              </a:rPr>
              <a:t> </a:t>
            </a:r>
            <a:r>
              <a:rPr lang="en-US" sz="2800" dirty="0" err="1">
                <a:solidFill>
                  <a:schemeClr val="accent2">
                    <a:lumMod val="50000"/>
                  </a:schemeClr>
                </a:solidFill>
              </a:rPr>
              <a:t>cục</a:t>
            </a:r>
            <a:r>
              <a:rPr lang="en-US" sz="2800" dirty="0" smtClean="0">
                <a:solidFill>
                  <a:schemeClr val="accent2">
                    <a:lumMod val="50000"/>
                  </a:schemeClr>
                </a:solidFill>
              </a:rPr>
              <a:t>)</a:t>
            </a:r>
            <a:endParaRPr lang="vi-VN" sz="2800"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7EA5C3D-6446-4C6C-B330-7F4CB0254E25}" type="slidenum">
              <a:rPr lang="en-US">
                <a:solidFill>
                  <a:schemeClr val="bg1"/>
                </a:solidFill>
                <a:latin typeface="Verdana" panose="020B0604030504040204" pitchFamily="34" charset="0"/>
              </a:rPr>
              <a:pPr eaLnBrk="1" hangingPunct="1"/>
              <a:t>10</a:t>
            </a:fld>
            <a:endParaRPr lang="en-US">
              <a:solidFill>
                <a:schemeClr val="bg1"/>
              </a:solidFill>
              <a:latin typeface="Verdana" panose="020B0604030504040204" pitchFamily="34" charset="0"/>
            </a:endParaRPr>
          </a:p>
        </p:txBody>
      </p:sp>
      <p:sp>
        <p:nvSpPr>
          <p:cNvPr id="12293" name="Content Placeholder 2"/>
          <p:cNvSpPr txBox="1">
            <a:spLocks/>
          </p:cNvSpPr>
          <p:nvPr/>
        </p:nvSpPr>
        <p:spPr bwMode="gray">
          <a:xfrm>
            <a:off x="1066800" y="762000"/>
            <a:ext cx="7752781" cy="5883277"/>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string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ho ten: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van: </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van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nl-NL" sz="2400" dirty="0" smtClean="0">
                <a:latin typeface="Times New Roman" panose="02020603050405020304" pitchFamily="18" charset="0"/>
                <a:cs typeface="Times New Roman" panose="02020603050405020304" pitchFamily="18" charset="0"/>
              </a:rPr>
              <a:t>dtb </a:t>
            </a:r>
            <a:r>
              <a:rPr lang="nl-NL" sz="2400" dirty="0">
                <a:latin typeface="Times New Roman" panose="02020603050405020304" pitchFamily="18" charset="0"/>
                <a:cs typeface="Times New Roman" panose="02020603050405020304" pitchFamily="18" charset="0"/>
              </a:rPr>
              <a:t>= (float)(toan + van) / </a:t>
            </a:r>
            <a:r>
              <a:rPr lang="nl-NL" sz="2400" dirty="0" smtClean="0">
                <a:latin typeface="Times New Roman" panose="02020603050405020304" pitchFamily="18" charset="0"/>
                <a:cs typeface="Times New Roman" panose="02020603050405020304" pitchFamily="18" charset="0"/>
              </a:rPr>
              <a:t>2;</a:t>
            </a:r>
          </a:p>
          <a:p>
            <a:pPr eaLnBrk="1" hangingPunct="1">
              <a:spcBef>
                <a:spcPct val="20000"/>
              </a:spcBef>
              <a:buClr>
                <a:schemeClr val="hlink"/>
              </a:buClr>
              <a:buFont typeface="Wingdings" panose="05000000000000000000" pitchFamily="2" charset="2"/>
              <a:buNone/>
            </a:pPr>
            <a:r>
              <a:rPr lang="nl-NL"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AD31852-EEC7-4185-8644-27A9EE0CC070}" type="slidenum">
              <a:rPr lang="en-US">
                <a:solidFill>
                  <a:srgbClr val="FFFFFF"/>
                </a:solidFill>
              </a:rPr>
              <a:pPr eaLnBrk="1" hangingPunct="1"/>
              <a:t>100</a:t>
            </a:fld>
            <a:endParaRPr lang="en-US">
              <a:solidFill>
                <a:srgbClr val="FFFFFF"/>
              </a:solidFill>
            </a:endParaRPr>
          </a:p>
        </p:txBody>
      </p:sp>
      <p:sp>
        <p:nvSpPr>
          <p:cNvPr id="3" name="Content Placeholder 2"/>
          <p:cNvSpPr>
            <a:spLocks noGrp="1"/>
          </p:cNvSpPr>
          <p:nvPr>
            <p:ph sz="quarter" idx="4294967295"/>
          </p:nvPr>
        </p:nvSpPr>
        <p:spPr>
          <a:xfrm>
            <a:off x="609600" y="1371600"/>
            <a:ext cx="8229600" cy="5486400"/>
          </a:xfrm>
          <a:prstGeom prst="rect">
            <a:avLst/>
          </a:prstGeom>
        </p:spPr>
        <p:txBody>
          <a:bodyPr rtlCol="0">
            <a:noAutofit/>
          </a:bodyPr>
          <a:lstStyle/>
          <a:p>
            <a:pPr marL="0" indent="0" algn="just" eaLnBrk="1" fontAlgn="auto" hangingPunct="1">
              <a:lnSpc>
                <a:spcPct val="150000"/>
              </a:lnSpc>
              <a:spcAft>
                <a:spcPts val="0"/>
              </a:spcAft>
              <a:buClr>
                <a:schemeClr val="accent6">
                  <a:lumMod val="75000"/>
                </a:schemeClr>
              </a:buClr>
              <a:buFont typeface="Wingdings" pitchFamily="2" charset="2"/>
              <a:buNone/>
              <a:defRPr/>
            </a:pPr>
            <a:r>
              <a:rPr lang="en-US" sz="3000" dirty="0" err="1" smtClean="0">
                <a:latin typeface="Times New Roman" panose="02020603050405020304" pitchFamily="18" charset="0"/>
                <a:cs typeface="Times New Roman" panose="02020603050405020304" pitchFamily="18" charset="0"/>
              </a:rPr>
              <a:t>Để</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sử</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dụng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được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Console.Write</a:t>
            </a:r>
            <a:r>
              <a:rPr lang="en-US" sz="3000" dirty="0" smtClean="0">
                <a:latin typeface="Times New Roman" panose="02020603050405020304" pitchFamily="18" charset="0"/>
                <a:cs typeface="Times New Roman" panose="02020603050405020304" pitchFamily="18" charset="0"/>
              </a:rPr>
              <a:t>(“</a:t>
            </a:r>
            <a:r>
              <a:rPr lang="en-US" sz="3000" dirty="0" err="1" smtClean="0">
                <a:latin typeface="Times New Roman" panose="02020603050405020304" pitchFamily="18" charset="0"/>
                <a:cs typeface="Times New Roman" panose="02020603050405020304" pitchFamily="18" charset="0"/>
              </a:rPr>
              <a:t>Phan</a:t>
            </a:r>
            <a:r>
              <a:rPr lang="en-US" sz="3000" dirty="0" smtClean="0">
                <a:latin typeface="Times New Roman" panose="02020603050405020304" pitchFamily="18" charset="0"/>
                <a:cs typeface="Times New Roman" panose="02020603050405020304" pitchFamily="18" charset="0"/>
              </a:rPr>
              <a:t> so: “+</a:t>
            </a:r>
            <a:r>
              <a:rPr lang="en-US" sz="3000" dirty="0" err="1" smtClean="0">
                <a:latin typeface="Times New Roman" panose="02020603050405020304" pitchFamily="18" charset="0"/>
                <a:cs typeface="Times New Roman" panose="02020603050405020304" pitchFamily="18" charset="0"/>
              </a:rPr>
              <a:t>ps</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phải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cài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đặt</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lại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phương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thức</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ToString</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như</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sau</a:t>
            </a:r>
            <a:r>
              <a:rPr lang="en-US" sz="30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000" dirty="0" smtClean="0">
                <a:latin typeface="Times New Roman" panose="02020603050405020304" pitchFamily="18" charset="0"/>
                <a:cs typeface="Times New Roman" panose="02020603050405020304" pitchFamily="18" charset="0"/>
              </a:rPr>
              <a:t>public override string </a:t>
            </a:r>
            <a:r>
              <a:rPr lang="en-US" sz="3000" dirty="0" err="1" smtClean="0">
                <a:latin typeface="Times New Roman" panose="02020603050405020304" pitchFamily="18" charset="0"/>
                <a:cs typeface="Times New Roman" panose="02020603050405020304" pitchFamily="18" charset="0"/>
              </a:rPr>
              <a:t>ToString</a:t>
            </a:r>
            <a:r>
              <a:rPr lang="en-US" sz="30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0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000" dirty="0" smtClean="0">
                <a:latin typeface="Times New Roman" panose="02020603050405020304" pitchFamily="18" charset="0"/>
                <a:cs typeface="Times New Roman" panose="02020603050405020304" pitchFamily="18" charset="0"/>
              </a:rPr>
              <a:t>	string s=</a:t>
            </a:r>
            <a:r>
              <a:rPr lang="en-US" sz="3000" dirty="0" err="1" smtClean="0">
                <a:latin typeface="Times New Roman" panose="02020603050405020304" pitchFamily="18" charset="0"/>
                <a:cs typeface="Times New Roman" panose="02020603050405020304" pitchFamily="18" charset="0"/>
              </a:rPr>
              <a:t>Tạo</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chuỗi</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cần</a:t>
            </a:r>
            <a:r>
              <a:rPr lang="en-US" sz="3000" dirty="0" smtClean="0">
                <a:latin typeface="Times New Roman" panose="02020603050405020304" pitchFamily="18" charset="0"/>
                <a:cs typeface="Times New Roman" panose="02020603050405020304" pitchFamily="18" charset="0"/>
              </a:rPr>
              <a:t> </a:t>
            </a:r>
            <a:r>
              <a:rPr lang="en-US" sz="3000" dirty="0" err="1" smtClean="0">
                <a:latin typeface="Times New Roman" panose="02020603050405020304" pitchFamily="18" charset="0"/>
                <a:cs typeface="Times New Roman" panose="02020603050405020304" pitchFamily="18" charset="0"/>
              </a:rPr>
              <a:t>xuất</a:t>
            </a:r>
            <a:r>
              <a:rPr lang="en-US" sz="30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000" dirty="0" smtClean="0">
                <a:latin typeface="Times New Roman" panose="02020603050405020304" pitchFamily="18" charset="0"/>
                <a:cs typeface="Times New Roman" panose="02020603050405020304" pitchFamily="18" charset="0"/>
              </a:rPr>
              <a:t>	return s;</a:t>
            </a:r>
          </a:p>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0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50000"/>
              </a:lnSpc>
              <a:spcAft>
                <a:spcPts val="0"/>
              </a:spcAft>
              <a:buClr>
                <a:schemeClr val="accent6">
                  <a:lumMod val="75000"/>
                </a:schemeClr>
              </a:buClr>
              <a:buFont typeface="Wingdings" pitchFamily="2" charset="2"/>
              <a:buNone/>
              <a:defRPr/>
            </a:pPr>
            <a:endParaRPr lang="en-US" sz="3000" dirty="0">
              <a:latin typeface="Times New Roman" panose="02020603050405020304" pitchFamily="18" charset="0"/>
              <a:cs typeface="Times New Roman" panose="02020603050405020304" pitchFamily="18" charset="0"/>
            </a:endParaRPr>
          </a:p>
        </p:txBody>
      </p:sp>
      <p:sp>
        <p:nvSpPr>
          <p:cNvPr id="6" name="Title 1"/>
          <p:cNvSpPr>
            <a:spLocks noGrp="1"/>
          </p:cNvSpPr>
          <p:nvPr>
            <p:ph type="title"/>
          </p:nvPr>
        </p:nvSpPr>
        <p:spPr>
          <a:xfrm>
            <a:off x="628650" y="1"/>
            <a:ext cx="8515350" cy="1009647"/>
          </a:xfrm>
        </p:spPr>
        <p:txBody>
          <a:bodyPr>
            <a:normAutofit fontScale="90000"/>
          </a:bodyPr>
          <a:lstStyle/>
          <a:p>
            <a:pPr eaLnBrk="1" fontAlgn="auto" hangingPunct="1">
              <a:spcAft>
                <a:spcPts val="0"/>
              </a:spcAft>
              <a:buClr>
                <a:schemeClr val="accent6">
                  <a:lumMod val="75000"/>
                </a:schemeClr>
              </a:buClr>
              <a:defRPr/>
            </a:pPr>
            <a:r>
              <a:rPr lang="en-US" sz="3600" dirty="0" err="1" smtClean="0"/>
              <a:t>Cài</a:t>
            </a:r>
            <a:r>
              <a:rPr lang="en-US" sz="3600" dirty="0" smtClean="0"/>
              <a:t> </a:t>
            </a:r>
            <a:r>
              <a:rPr lang="en-US" sz="3600" dirty="0" err="1" smtClean="0"/>
              <a:t>đặt</a:t>
            </a:r>
            <a:r>
              <a:rPr lang="en-US" sz="3600" dirty="0" smtClean="0"/>
              <a:t> </a:t>
            </a:r>
            <a:r>
              <a:rPr lang="en-US" sz="3600" dirty="0" err="1" smtClean="0"/>
              <a:t>bổ</a:t>
            </a:r>
            <a:r>
              <a:rPr lang="en-US" sz="3600" dirty="0" smtClean="0"/>
              <a:t> sung </a:t>
            </a:r>
            <a:r>
              <a:rPr lang="en-US" sz="3600" dirty="0" err="1" smtClean="0"/>
              <a:t>chức</a:t>
            </a:r>
            <a:r>
              <a:rPr lang="en-US" sz="3600" dirty="0" smtClean="0"/>
              <a:t> </a:t>
            </a:r>
            <a:r>
              <a:rPr lang="en-US" sz="3600" dirty="0" err="1" smtClean="0"/>
              <a:t>năng</a:t>
            </a:r>
            <a:r>
              <a:rPr lang="en-US" sz="3600" dirty="0" smtClean="0"/>
              <a:t> </a:t>
            </a:r>
            <a:r>
              <a:rPr lang="en-US" sz="3600" dirty="0" err="1" smtClean="0"/>
              <a:t>phương</a:t>
            </a:r>
            <a:r>
              <a:rPr lang="en-US" sz="3600" dirty="0" smtClean="0"/>
              <a:t> </a:t>
            </a:r>
            <a:r>
              <a:rPr lang="en-US" sz="3600" dirty="0" err="1" smtClean="0"/>
              <a:t>thức</a:t>
            </a:r>
            <a:r>
              <a:rPr lang="en-US" sz="3600" dirty="0" smtClean="0"/>
              <a:t> </a:t>
            </a:r>
            <a:r>
              <a:rPr lang="en-US" dirty="0" err="1"/>
              <a:t>x</a:t>
            </a:r>
            <a:r>
              <a:rPr lang="en-US" sz="3600" dirty="0" err="1" smtClean="0"/>
              <a:t>uất</a:t>
            </a:r>
            <a:endParaRPr lang="en-US" sz="3600" dirty="0"/>
          </a:p>
        </p:txBody>
      </p:sp>
    </p:spTree>
    <p:extLst>
      <p:ext uri="{BB962C8B-B14F-4D97-AF65-F5344CB8AC3E}">
        <p14:creationId xmlns:p14="http://schemas.microsoft.com/office/powerpoint/2010/main" xmlns="" val="3638301675"/>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44898A19-2D4C-448E-9604-9321F9D6FA5F}" type="slidenum">
              <a:rPr lang="en-US">
                <a:solidFill>
                  <a:srgbClr val="FFFFFF"/>
                </a:solidFill>
              </a:rPr>
              <a:pPr eaLnBrk="1" hangingPunct="1"/>
              <a:t>101</a:t>
            </a:fld>
            <a:endParaRPr lang="en-US">
              <a:solidFill>
                <a:srgbClr val="FFFFFF"/>
              </a:solidFill>
            </a:endParaRPr>
          </a:p>
        </p:txBody>
      </p:sp>
      <p:sp>
        <p:nvSpPr>
          <p:cNvPr id="49154" name="Content Placeholder 2"/>
          <p:cNvSpPr>
            <a:spLocks noGrp="1"/>
          </p:cNvSpPr>
          <p:nvPr>
            <p:ph sz="quarter" idx="4294967295"/>
          </p:nvPr>
        </p:nvSpPr>
        <p:spPr>
          <a:xfrm>
            <a:off x="685800" y="1603375"/>
            <a:ext cx="8077200" cy="5178425"/>
          </a:xfrm>
          <a:prstGeom prst="rect">
            <a:avLst/>
          </a:prstGeom>
        </p:spPr>
        <p:txBody>
          <a:bodyPr rtlCol="0">
            <a:noAutofit/>
          </a:bodyPr>
          <a:lstStyle/>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class </a:t>
            </a:r>
            <a:r>
              <a:rPr lang="en-US" sz="2400" dirty="0" err="1" smtClean="0">
                <a:latin typeface="Times New Roman" panose="02020603050405020304" pitchFamily="18" charset="0"/>
                <a:cs typeface="Times New Roman" panose="02020603050405020304" pitchFamily="18" charset="0"/>
              </a:rPr>
              <a:t>CPhanSo</a:t>
            </a:r>
            <a:endParaRPr lang="en-US" sz="2400" dirty="0" smtClean="0">
              <a:latin typeface="Times New Roman" panose="02020603050405020304" pitchFamily="18" charset="0"/>
              <a:cs typeface="Times New Roman" panose="02020603050405020304" pitchFamily="18" charset="0"/>
            </a:endParaRP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private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fr-FR" sz="2400" dirty="0" smtClean="0">
                <a:latin typeface="Times New Roman" panose="02020603050405020304" pitchFamily="18" charset="0"/>
                <a:cs typeface="Times New Roman" panose="02020603050405020304" pitchFamily="18" charset="0"/>
              </a:rPr>
              <a:t>        public </a:t>
            </a:r>
            <a:r>
              <a:rPr lang="fr-FR" sz="2400" dirty="0" err="1" smtClean="0">
                <a:latin typeface="Times New Roman" panose="02020603050405020304" pitchFamily="18" charset="0"/>
                <a:cs typeface="Times New Roman" panose="02020603050405020304" pitchFamily="18" charset="0"/>
              </a:rPr>
              <a:t>CPhanSo</a:t>
            </a:r>
            <a:r>
              <a:rPr lang="fr-FR" sz="2400" dirty="0" smtClean="0">
                <a:latin typeface="Times New Roman" panose="02020603050405020304" pitchFamily="18" charset="0"/>
                <a:cs typeface="Times New Roman" panose="02020603050405020304" pitchFamily="18" charset="0"/>
              </a:rPr>
              <a:t>(</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t, </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m)</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 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 = m;</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b="1" i="1" dirty="0" smtClean="0">
                <a:latin typeface="Times New Roman" panose="02020603050405020304" pitchFamily="18" charset="0"/>
                <a:cs typeface="Times New Roman" panose="02020603050405020304" pitchFamily="18" charset="0"/>
              </a:rPr>
              <a:t>public override string </a:t>
            </a:r>
            <a:r>
              <a:rPr lang="en-US" sz="2400" b="1" i="1" dirty="0" err="1" smtClean="0">
                <a:latin typeface="Times New Roman" panose="02020603050405020304" pitchFamily="18" charset="0"/>
                <a:cs typeface="Times New Roman" panose="02020603050405020304" pitchFamily="18" charset="0"/>
              </a:rPr>
              <a:t>ToString</a:t>
            </a:r>
            <a:r>
              <a:rPr lang="en-US" sz="2400" b="1" i="1"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b="1" i="1"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b="1" i="1" dirty="0" smtClean="0">
                <a:latin typeface="Times New Roman" panose="02020603050405020304" pitchFamily="18" charset="0"/>
                <a:cs typeface="Times New Roman" panose="02020603050405020304" pitchFamily="18" charset="0"/>
              </a:rPr>
              <a:t>            string s = </a:t>
            </a:r>
            <a:r>
              <a:rPr lang="en-US" sz="2400" b="1" i="1" dirty="0" err="1" smtClean="0">
                <a:latin typeface="Times New Roman" panose="02020603050405020304" pitchFamily="18" charset="0"/>
                <a:cs typeface="Times New Roman" panose="02020603050405020304" pitchFamily="18" charset="0"/>
              </a:rPr>
              <a:t>tuso.ToString</a:t>
            </a:r>
            <a:r>
              <a:rPr lang="en-US" sz="2400" b="1" i="1" dirty="0" smtClean="0">
                <a:latin typeface="Times New Roman" panose="02020603050405020304" pitchFamily="18" charset="0"/>
                <a:cs typeface="Times New Roman" panose="02020603050405020304" pitchFamily="18" charset="0"/>
              </a:rPr>
              <a:t>() + "/" + </a:t>
            </a:r>
            <a:r>
              <a:rPr lang="en-US" sz="2400" b="1" i="1" dirty="0" err="1" smtClean="0">
                <a:latin typeface="Times New Roman" panose="02020603050405020304" pitchFamily="18" charset="0"/>
                <a:cs typeface="Times New Roman" panose="02020603050405020304" pitchFamily="18" charset="0"/>
              </a:rPr>
              <a:t>mauso.ToString</a:t>
            </a:r>
            <a:r>
              <a:rPr lang="en-US" sz="2400" b="1" i="1"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b="1" i="1" dirty="0" smtClean="0">
                <a:latin typeface="Times New Roman" panose="02020603050405020304" pitchFamily="18" charset="0"/>
                <a:cs typeface="Times New Roman" panose="02020603050405020304" pitchFamily="18" charset="0"/>
              </a:rPr>
              <a:t>            return s;</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b="1" i="1"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p:txBody>
      </p:sp>
      <p:sp>
        <p:nvSpPr>
          <p:cNvPr id="6" name="Title 1"/>
          <p:cNvSpPr>
            <a:spLocks noGrp="1"/>
          </p:cNvSpPr>
          <p:nvPr>
            <p:ph type="title"/>
          </p:nvPr>
        </p:nvSpPr>
        <p:spPr>
          <a:xfrm>
            <a:off x="628650" y="1"/>
            <a:ext cx="8515350" cy="1009647"/>
          </a:xfrm>
        </p:spPr>
        <p:txBody>
          <a:bodyPr>
            <a:normAutofit fontScale="90000"/>
          </a:bodyPr>
          <a:lstStyle/>
          <a:p>
            <a:pPr eaLnBrk="1" fontAlgn="auto" hangingPunct="1">
              <a:spcAft>
                <a:spcPts val="0"/>
              </a:spcAft>
              <a:buClr>
                <a:schemeClr val="accent6">
                  <a:lumMod val="75000"/>
                </a:schemeClr>
              </a:buClr>
              <a:defRPr/>
            </a:pPr>
            <a:r>
              <a:rPr lang="en-US" sz="3600" dirty="0" err="1" smtClean="0"/>
              <a:t>Cài</a:t>
            </a:r>
            <a:r>
              <a:rPr lang="en-US" sz="3600" dirty="0" smtClean="0"/>
              <a:t> </a:t>
            </a:r>
            <a:r>
              <a:rPr lang="en-US" sz="3600" dirty="0" err="1" smtClean="0"/>
              <a:t>đặt</a:t>
            </a:r>
            <a:r>
              <a:rPr lang="en-US" sz="3600" dirty="0" smtClean="0"/>
              <a:t> </a:t>
            </a:r>
            <a:r>
              <a:rPr lang="en-US" sz="3600" dirty="0" err="1" smtClean="0"/>
              <a:t>bổ</a:t>
            </a:r>
            <a:r>
              <a:rPr lang="en-US" sz="3600" dirty="0" smtClean="0"/>
              <a:t> sung </a:t>
            </a:r>
            <a:r>
              <a:rPr lang="en-US" sz="3600" dirty="0" err="1" smtClean="0"/>
              <a:t>chức</a:t>
            </a:r>
            <a:r>
              <a:rPr lang="en-US" sz="3600" dirty="0" smtClean="0"/>
              <a:t> </a:t>
            </a:r>
            <a:r>
              <a:rPr lang="en-US" sz="3600" dirty="0" err="1" smtClean="0"/>
              <a:t>năng</a:t>
            </a:r>
            <a:r>
              <a:rPr lang="en-US" sz="3600" dirty="0" smtClean="0"/>
              <a:t> </a:t>
            </a:r>
            <a:r>
              <a:rPr lang="en-US" sz="3600" dirty="0" err="1" smtClean="0"/>
              <a:t>phương</a:t>
            </a:r>
            <a:r>
              <a:rPr lang="en-US" sz="3600" dirty="0" smtClean="0"/>
              <a:t> </a:t>
            </a:r>
            <a:r>
              <a:rPr lang="en-US" sz="3600" dirty="0" err="1" smtClean="0"/>
              <a:t>thức</a:t>
            </a:r>
            <a:r>
              <a:rPr lang="en-US" sz="3600" dirty="0" smtClean="0"/>
              <a:t> </a:t>
            </a:r>
            <a:r>
              <a:rPr lang="en-US" dirty="0" err="1"/>
              <a:t>x</a:t>
            </a:r>
            <a:r>
              <a:rPr lang="en-US" sz="3600" dirty="0" err="1" smtClean="0"/>
              <a:t>uất</a:t>
            </a:r>
            <a:endParaRPr lang="en-US" sz="3600" dirty="0"/>
          </a:p>
        </p:txBody>
      </p:sp>
    </p:spTree>
    <p:extLst>
      <p:ext uri="{BB962C8B-B14F-4D97-AF65-F5344CB8AC3E}">
        <p14:creationId xmlns:p14="http://schemas.microsoft.com/office/powerpoint/2010/main" xmlns="" val="2835495507"/>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71E971A-AC75-4BAF-81A4-5CE8EE4A16B0}" type="slidenum">
              <a:rPr lang="en-US">
                <a:solidFill>
                  <a:srgbClr val="FFFFFF"/>
                </a:solidFill>
              </a:rPr>
              <a:pPr eaLnBrk="1" hangingPunct="1"/>
              <a:t>102</a:t>
            </a:fld>
            <a:endParaRPr lang="en-US">
              <a:solidFill>
                <a:srgbClr val="FFFFFF"/>
              </a:solidFill>
            </a:endParaRPr>
          </a:p>
        </p:txBody>
      </p:sp>
      <p:sp>
        <p:nvSpPr>
          <p:cNvPr id="55298" name="Content Placeholder 2"/>
          <p:cNvSpPr>
            <a:spLocks noGrp="1"/>
          </p:cNvSpPr>
          <p:nvPr>
            <p:ph sz="quarter" idx="4294967295"/>
          </p:nvPr>
        </p:nvSpPr>
        <p:spPr>
          <a:xfrm>
            <a:off x="685800" y="1752600"/>
            <a:ext cx="7924800" cy="3581400"/>
          </a:xfrm>
          <a:prstGeom prst="rect">
            <a:avLst/>
          </a:prstGeom>
        </p:spPr>
        <p:txBody>
          <a:bodyPr rtlCol="0">
            <a:noAutofit/>
          </a:bodyPr>
          <a:lstStyle/>
          <a:p>
            <a:pPr marL="274320" indent="-27432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static void Main(string[] </a:t>
            </a:r>
            <a:r>
              <a:rPr lang="en-US" sz="3200" dirty="0" err="1" smtClean="0">
                <a:latin typeface="Times New Roman" panose="02020603050405020304" pitchFamily="18" charset="0"/>
                <a:cs typeface="Times New Roman" panose="02020603050405020304" pitchFamily="18" charset="0"/>
              </a:rPr>
              <a:t>args</a:t>
            </a:r>
            <a:r>
              <a:rPr lang="en-US" sz="32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a = new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(3, 5);</a:t>
            </a:r>
          </a:p>
          <a:p>
            <a:pPr marL="274320" indent="-27432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Console.Write</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Phan</a:t>
            </a:r>
            <a:r>
              <a:rPr lang="en-US" sz="3200" dirty="0" smtClean="0">
                <a:latin typeface="Times New Roman" panose="02020603050405020304" pitchFamily="18" charset="0"/>
                <a:cs typeface="Times New Roman" panose="02020603050405020304" pitchFamily="18" charset="0"/>
              </a:rPr>
              <a:t> so: “ + a);</a:t>
            </a:r>
          </a:p>
          <a:p>
            <a:pPr marL="274320" indent="-27432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endParaRPr lang="en-US" sz="3200" dirty="0" smtClean="0">
              <a:latin typeface="Times New Roman" panose="02020603050405020304" pitchFamily="18" charset="0"/>
              <a:cs typeface="Times New Roman" panose="02020603050405020304" pitchFamily="18" charset="0"/>
            </a:endParaRPr>
          </a:p>
        </p:txBody>
      </p:sp>
      <p:sp>
        <p:nvSpPr>
          <p:cNvPr id="7" name="Title 1"/>
          <p:cNvSpPr>
            <a:spLocks noGrp="1"/>
          </p:cNvSpPr>
          <p:nvPr>
            <p:ph type="title"/>
          </p:nvPr>
        </p:nvSpPr>
        <p:spPr>
          <a:xfrm>
            <a:off x="628650" y="1"/>
            <a:ext cx="8515350" cy="1009647"/>
          </a:xfrm>
        </p:spPr>
        <p:txBody>
          <a:bodyPr>
            <a:normAutofit fontScale="90000"/>
          </a:bodyPr>
          <a:lstStyle/>
          <a:p>
            <a:pPr eaLnBrk="1" fontAlgn="auto" hangingPunct="1">
              <a:spcAft>
                <a:spcPts val="0"/>
              </a:spcAft>
              <a:buClr>
                <a:schemeClr val="accent6">
                  <a:lumMod val="75000"/>
                </a:schemeClr>
              </a:buClr>
              <a:defRPr/>
            </a:pPr>
            <a:r>
              <a:rPr lang="en-US" sz="3600" dirty="0" err="1" smtClean="0"/>
              <a:t>Cài</a:t>
            </a:r>
            <a:r>
              <a:rPr lang="en-US" sz="3600" dirty="0" smtClean="0"/>
              <a:t> </a:t>
            </a:r>
            <a:r>
              <a:rPr lang="en-US" sz="3600" dirty="0" err="1" smtClean="0"/>
              <a:t>đặt</a:t>
            </a:r>
            <a:r>
              <a:rPr lang="en-US" sz="3600" dirty="0" smtClean="0"/>
              <a:t> </a:t>
            </a:r>
            <a:r>
              <a:rPr lang="en-US" sz="3600" dirty="0" err="1" smtClean="0"/>
              <a:t>bổ</a:t>
            </a:r>
            <a:r>
              <a:rPr lang="en-US" sz="3600" dirty="0" smtClean="0"/>
              <a:t> sung </a:t>
            </a:r>
            <a:r>
              <a:rPr lang="en-US" sz="3600" dirty="0" err="1" smtClean="0"/>
              <a:t>chức</a:t>
            </a:r>
            <a:r>
              <a:rPr lang="en-US" sz="3600" dirty="0" smtClean="0"/>
              <a:t> </a:t>
            </a:r>
            <a:r>
              <a:rPr lang="en-US" sz="3600" dirty="0" err="1" smtClean="0"/>
              <a:t>năng</a:t>
            </a:r>
            <a:r>
              <a:rPr lang="en-US" sz="3600" dirty="0" smtClean="0"/>
              <a:t> </a:t>
            </a:r>
            <a:r>
              <a:rPr lang="en-US" sz="3600" dirty="0" err="1" smtClean="0"/>
              <a:t>phương</a:t>
            </a:r>
            <a:r>
              <a:rPr lang="en-US" sz="3600" dirty="0" smtClean="0"/>
              <a:t> </a:t>
            </a:r>
            <a:r>
              <a:rPr lang="en-US" sz="3600" dirty="0" err="1" smtClean="0"/>
              <a:t>thức</a:t>
            </a:r>
            <a:r>
              <a:rPr lang="en-US" sz="3600" dirty="0" smtClean="0"/>
              <a:t> </a:t>
            </a:r>
            <a:r>
              <a:rPr lang="en-US" dirty="0" err="1"/>
              <a:t>x</a:t>
            </a:r>
            <a:r>
              <a:rPr lang="en-US" sz="3600" dirty="0" err="1" smtClean="0"/>
              <a:t>uất</a:t>
            </a:r>
            <a:endParaRPr lang="en-US" sz="3600" dirty="0"/>
          </a:p>
        </p:txBody>
      </p:sp>
    </p:spTree>
    <p:extLst>
      <p:ext uri="{BB962C8B-B14F-4D97-AF65-F5344CB8AC3E}">
        <p14:creationId xmlns:p14="http://schemas.microsoft.com/office/powerpoint/2010/main" xmlns="" val="362337608"/>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20040" indent="-320040" eaLnBrk="1" fontAlgn="auto" hangingPunct="1">
              <a:spcAft>
                <a:spcPts val="0"/>
              </a:spcAft>
              <a:buClr>
                <a:schemeClr val="accent6">
                  <a:lumMod val="75000"/>
                </a:schemeClr>
              </a:buClr>
              <a:defRPr/>
            </a:pPr>
            <a:r>
              <a:rPr lang="en-US" dirty="0" err="1" smtClean="0"/>
              <a:t>Bài</a:t>
            </a:r>
            <a:r>
              <a:rPr lang="en-US" dirty="0" smtClean="0"/>
              <a:t> </a:t>
            </a:r>
            <a:r>
              <a:rPr lang="en-US" dirty="0" err="1" smtClean="0"/>
              <a:t>tập</a:t>
            </a:r>
            <a:endParaRPr lang="en-US" dirty="0"/>
          </a:p>
        </p:txBody>
      </p:sp>
      <p:sp>
        <p:nvSpPr>
          <p:cNvPr id="33795" name="Content Placeholder 2"/>
          <p:cNvSpPr>
            <a:spLocks noGrp="1"/>
          </p:cNvSpPr>
          <p:nvPr>
            <p:ph sz="quarter" idx="4294967295"/>
          </p:nvPr>
        </p:nvSpPr>
        <p:spPr>
          <a:xfrm>
            <a:off x="628650" y="1524000"/>
            <a:ext cx="7886700" cy="4724400"/>
          </a:xfrm>
          <a:prstGeom prst="rect">
            <a:avLst/>
          </a:prstGeom>
        </p:spPr>
        <p:txBody>
          <a:bodyPr rtlCol="0">
            <a:noAutofit/>
          </a:bodyPr>
          <a:lstStyle/>
          <a:p>
            <a:pPr marL="0" indent="0" eaLnBrk="1" fontAlgn="auto" hangingPunct="1">
              <a:lnSpc>
                <a:spcPct val="150000"/>
              </a:lnSpc>
              <a:spcAft>
                <a:spcPts val="0"/>
              </a:spcAft>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bổ</a:t>
            </a:r>
            <a:r>
              <a:rPr lang="en-US" sz="3200" dirty="0" smtClean="0">
                <a:latin typeface="Times New Roman" panose="02020603050405020304" pitchFamily="18" charset="0"/>
                <a:cs typeface="Times New Roman" panose="02020603050405020304" pitchFamily="18" charset="0"/>
              </a:rPr>
              <a:t> sung </a:t>
            </a:r>
            <a:r>
              <a:rPr lang="en-US" sz="3200" dirty="0" err="1" smtClean="0">
                <a:latin typeface="Times New Roman" panose="02020603050405020304" pitchFamily="18" charset="0"/>
                <a:cs typeface="Times New Roman" panose="02020603050405020304" pitchFamily="18" charset="0"/>
              </a:rPr>
              <a:t>chức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năng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lớp sau:</a:t>
            </a:r>
            <a:endParaRPr lang="en-US" sz="3200" dirty="0" smtClean="0">
              <a:latin typeface="Times New Roman" panose="02020603050405020304" pitchFamily="18" charset="0"/>
              <a:cs typeface="Times New Roman" panose="02020603050405020304" pitchFamily="18" charset="0"/>
            </a:endParaRP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CDiemKT</a:t>
            </a:r>
            <a:endParaRPr lang="en-US" sz="3200" dirty="0" smtClean="0">
              <a:latin typeface="Times New Roman" panose="02020603050405020304" pitchFamily="18" charset="0"/>
              <a:cs typeface="Times New Roman" panose="02020603050405020304" pitchFamily="18" charset="0"/>
            </a:endParaRP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CHCN</a:t>
            </a: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CDate</a:t>
            </a:r>
            <a:endParaRPr lang="en-US" sz="3200" dirty="0" smtClean="0">
              <a:latin typeface="Times New Roman" panose="02020603050405020304" pitchFamily="18" charset="0"/>
              <a:cs typeface="Times New Roman" panose="02020603050405020304" pitchFamily="18" charset="0"/>
            </a:endParaRP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T</a:t>
            </a:r>
            <a:r>
              <a:rPr lang="en-US" sz="3200" dirty="0" err="1" smtClean="0">
                <a:latin typeface="Times New Roman" panose="02020603050405020304" pitchFamily="18" charset="0"/>
                <a:cs typeface="Times New Roman" panose="02020603050405020304" pitchFamily="18" charset="0"/>
              </a:rPr>
              <a:t>ime</a:t>
            </a: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432729820"/>
      </p:ext>
    </p:extLst>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pPr eaLnBrk="1" hangingPunct="1"/>
            <a:r>
              <a:rPr lang="en-US" smtClean="0"/>
              <a:t>FAQs</a:t>
            </a:r>
            <a:endParaRPr lang="en-US"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2EC919E-283D-44EE-BD57-5B8209AD157E}" type="slidenum">
              <a:rPr lang="en-US">
                <a:solidFill>
                  <a:schemeClr val="bg1"/>
                </a:solidFill>
                <a:latin typeface="Verdana" panose="020B0604030504040204" pitchFamily="34" charset="0"/>
              </a:rPr>
              <a:pPr eaLnBrk="1" hangingPunct="1"/>
              <a:t>104</a:t>
            </a:fld>
            <a:endParaRPr lang="en-US">
              <a:solidFill>
                <a:schemeClr val="bg1"/>
              </a:solidFill>
              <a:latin typeface="Verdana" panose="020B0604030504040204" pitchFamily="34" charset="0"/>
            </a:endParaRPr>
          </a:p>
        </p:txBody>
      </p:sp>
      <p:sp>
        <p:nvSpPr>
          <p:cNvPr id="3174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31749" name="Picture 15" descr="C:\Users\Minh Thanh\Desktop\faq.pn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057400" y="1676400"/>
            <a:ext cx="4749800" cy="40767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28650" y="1"/>
            <a:ext cx="7886700" cy="914399"/>
          </a:xfrm>
        </p:spPr>
        <p:txBody>
          <a:bodyPr>
            <a:normAutofit fontScale="90000"/>
          </a:bodyPr>
          <a:lstStyle/>
          <a:p>
            <a:pPr algn="just"/>
            <a:r>
              <a:rPr lang="en-US" sz="2800" b="0" dirty="0" err="1" smtClean="0">
                <a:solidFill>
                  <a:schemeClr val="accent2">
                    <a:lumMod val="50000"/>
                  </a:schemeClr>
                </a:solidFill>
              </a:rPr>
              <a:t>Cài</a:t>
            </a:r>
            <a:r>
              <a:rPr lang="en-US" sz="2800" b="0" dirty="0" smtClean="0">
                <a:solidFill>
                  <a:schemeClr val="accent2">
                    <a:lumMod val="50000"/>
                  </a:schemeClr>
                </a:solidFill>
              </a:rPr>
              <a:t> </a:t>
            </a:r>
            <a:r>
              <a:rPr lang="en-US" sz="2800" b="0" dirty="0" err="1" smtClean="0">
                <a:solidFill>
                  <a:schemeClr val="accent2">
                    <a:lumMod val="50000"/>
                  </a:schemeClr>
                </a:solidFill>
              </a:rPr>
              <a:t>đặt</a:t>
            </a:r>
            <a:r>
              <a:rPr lang="en-US" sz="2800" b="0" dirty="0" smtClean="0">
                <a:solidFill>
                  <a:schemeClr val="accent2">
                    <a:lumMod val="50000"/>
                  </a:schemeClr>
                </a:solidFill>
              </a:rPr>
              <a:t> </a:t>
            </a:r>
            <a:r>
              <a:rPr lang="en-US" sz="2800" b="0" dirty="0" err="1" smtClean="0">
                <a:solidFill>
                  <a:schemeClr val="accent2">
                    <a:lumMod val="50000"/>
                  </a:schemeClr>
                </a:solidFill>
              </a:rPr>
              <a:t>với</a:t>
            </a:r>
            <a:r>
              <a:rPr lang="en-US" sz="2800" b="0" dirty="0" smtClean="0">
                <a:solidFill>
                  <a:schemeClr val="accent2">
                    <a:lumMod val="50000"/>
                  </a:schemeClr>
                </a:solidFill>
              </a:rPr>
              <a:t> </a:t>
            </a:r>
            <a:r>
              <a:rPr lang="en-US" sz="2800" b="0" dirty="0" err="1" smtClean="0">
                <a:solidFill>
                  <a:schemeClr val="accent2">
                    <a:lumMod val="50000"/>
                  </a:schemeClr>
                </a:solidFill>
              </a:rPr>
              <a:t>pp</a:t>
            </a:r>
            <a:r>
              <a:rPr lang="en-US" sz="2800" b="0" dirty="0" smtClean="0">
                <a:solidFill>
                  <a:schemeClr val="accent2">
                    <a:lumMod val="50000"/>
                  </a:schemeClr>
                </a:solidFill>
              </a:rPr>
              <a:t> </a:t>
            </a:r>
            <a:r>
              <a:rPr lang="en-US" sz="2800" b="0" dirty="0" err="1" smtClean="0">
                <a:solidFill>
                  <a:schemeClr val="accent2">
                    <a:lumMod val="50000"/>
                  </a:schemeClr>
                </a:solidFill>
              </a:rPr>
              <a:t>lập</a:t>
            </a:r>
            <a:r>
              <a:rPr lang="en-US" sz="2800" b="0" dirty="0" smtClean="0">
                <a:solidFill>
                  <a:schemeClr val="accent2">
                    <a:lumMod val="50000"/>
                  </a:schemeClr>
                </a:solidFill>
              </a:rPr>
              <a:t> </a:t>
            </a:r>
            <a:r>
              <a:rPr lang="en-US" sz="2800" b="0" dirty="0" err="1" smtClean="0">
                <a:solidFill>
                  <a:schemeClr val="accent2">
                    <a:lumMod val="50000"/>
                  </a:schemeClr>
                </a:solidFill>
              </a:rPr>
              <a:t>trình</a:t>
            </a:r>
            <a:r>
              <a:rPr lang="en-US" sz="2800" b="0" dirty="0" smtClean="0">
                <a:solidFill>
                  <a:schemeClr val="accent2">
                    <a:lumMod val="50000"/>
                  </a:schemeClr>
                </a:solidFill>
              </a:rPr>
              <a:t> </a:t>
            </a:r>
            <a:r>
              <a:rPr lang="en-US" sz="2800" b="0" dirty="0" err="1" smtClean="0">
                <a:solidFill>
                  <a:schemeClr val="accent2">
                    <a:lumMod val="50000"/>
                  </a:schemeClr>
                </a:solidFill>
              </a:rPr>
              <a:t>tuyến</a:t>
            </a:r>
            <a:r>
              <a:rPr lang="en-US" sz="2800" b="0" dirty="0" smtClean="0">
                <a:solidFill>
                  <a:schemeClr val="accent2">
                    <a:lumMod val="50000"/>
                  </a:schemeClr>
                </a:solidFill>
              </a:rPr>
              <a:t> </a:t>
            </a:r>
            <a:r>
              <a:rPr lang="en-US" sz="2800" b="0" dirty="0" err="1" smtClean="0">
                <a:solidFill>
                  <a:schemeClr val="accent2">
                    <a:lumMod val="50000"/>
                  </a:schemeClr>
                </a:solidFill>
              </a:rPr>
              <a:t>tính</a:t>
            </a:r>
            <a:r>
              <a:rPr lang="en-US" sz="2800" b="0" dirty="0" smtClean="0">
                <a:solidFill>
                  <a:schemeClr val="accent2">
                    <a:lumMod val="50000"/>
                  </a:schemeClr>
                </a:solidFill>
              </a:rPr>
              <a:t> (</a:t>
            </a:r>
            <a:r>
              <a:rPr lang="en-US" sz="2800" b="0" dirty="0" err="1" smtClean="0">
                <a:solidFill>
                  <a:schemeClr val="accent2">
                    <a:lumMod val="50000"/>
                  </a:schemeClr>
                </a:solidFill>
              </a:rPr>
              <a:t>chỉ</a:t>
            </a:r>
            <a:r>
              <a:rPr lang="en-US" sz="2800" b="0" dirty="0" smtClean="0">
                <a:solidFill>
                  <a:schemeClr val="accent2">
                    <a:lumMod val="50000"/>
                  </a:schemeClr>
                </a:solidFill>
              </a:rPr>
              <a:t> </a:t>
            </a:r>
            <a:r>
              <a:rPr lang="en-US" sz="2800" b="0" dirty="0" err="1" smtClean="0">
                <a:solidFill>
                  <a:schemeClr val="accent2">
                    <a:lumMod val="50000"/>
                  </a:schemeClr>
                </a:solidFill>
              </a:rPr>
              <a:t>dùng</a:t>
            </a:r>
            <a:r>
              <a:rPr lang="en-US" sz="2800" b="0" dirty="0" smtClean="0">
                <a:solidFill>
                  <a:schemeClr val="accent2">
                    <a:lumMod val="50000"/>
                  </a:schemeClr>
                </a:solidFill>
              </a:rPr>
              <a:t> 1 </a:t>
            </a:r>
            <a:r>
              <a:rPr lang="en-US" sz="2800" b="0" dirty="0" err="1" smtClean="0">
                <a:solidFill>
                  <a:schemeClr val="accent2">
                    <a:lumMod val="50000"/>
                  </a:schemeClr>
                </a:solidFill>
              </a:rPr>
              <a:t>hàm</a:t>
            </a:r>
            <a:r>
              <a:rPr lang="en-US" sz="2800" b="0" dirty="0" smtClean="0">
                <a:solidFill>
                  <a:schemeClr val="accent2">
                    <a:lumMod val="50000"/>
                  </a:schemeClr>
                </a:solidFill>
              </a:rPr>
              <a:t> main </a:t>
            </a:r>
            <a:r>
              <a:rPr lang="en-US" sz="2800" b="0" dirty="0" err="1" smtClean="0">
                <a:solidFill>
                  <a:schemeClr val="accent2">
                    <a:lumMod val="50000"/>
                  </a:schemeClr>
                </a:solidFill>
              </a:rPr>
              <a:t>và</a:t>
            </a:r>
            <a:r>
              <a:rPr lang="en-US" sz="2800" b="0" dirty="0" smtClean="0">
                <a:solidFill>
                  <a:schemeClr val="accent2">
                    <a:lumMod val="50000"/>
                  </a:schemeClr>
                </a:solidFill>
              </a:rPr>
              <a:t> </a:t>
            </a:r>
            <a:r>
              <a:rPr lang="en-US" sz="2800" b="0" dirty="0" err="1" smtClean="0">
                <a:solidFill>
                  <a:schemeClr val="accent2">
                    <a:lumMod val="50000"/>
                  </a:schemeClr>
                </a:solidFill>
              </a:rPr>
              <a:t>biến</a:t>
            </a:r>
            <a:r>
              <a:rPr lang="en-US" sz="2800" b="0" dirty="0" smtClean="0">
                <a:solidFill>
                  <a:schemeClr val="accent2">
                    <a:lumMod val="50000"/>
                  </a:schemeClr>
                </a:solidFill>
              </a:rPr>
              <a:t> </a:t>
            </a:r>
            <a:r>
              <a:rPr lang="en-US" sz="2800" b="0" dirty="0" err="1" smtClean="0">
                <a:solidFill>
                  <a:schemeClr val="accent2">
                    <a:lumMod val="50000"/>
                  </a:schemeClr>
                </a:solidFill>
              </a:rPr>
              <a:t>cục</a:t>
            </a:r>
            <a:r>
              <a:rPr lang="en-US" sz="2800" b="0" dirty="0" smtClean="0">
                <a:solidFill>
                  <a:schemeClr val="accent2">
                    <a:lumMod val="50000"/>
                  </a:schemeClr>
                </a:solidFill>
              </a:rPr>
              <a:t> </a:t>
            </a:r>
            <a:r>
              <a:rPr lang="en-US" sz="2800" b="0" dirty="0" err="1" smtClean="0">
                <a:solidFill>
                  <a:schemeClr val="accent2">
                    <a:lumMod val="50000"/>
                  </a:schemeClr>
                </a:solidFill>
              </a:rPr>
              <a:t>bộ</a:t>
            </a:r>
            <a:r>
              <a:rPr lang="en-US" sz="2800" b="0" dirty="0" smtClean="0">
                <a:solidFill>
                  <a:schemeClr val="accent2">
                    <a:lumMod val="50000"/>
                  </a:schemeClr>
                </a:solidFill>
              </a:rPr>
              <a:t>)</a:t>
            </a:r>
            <a:endParaRPr lang="en-US" sz="28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E700F1B-9C9C-435D-88CE-E3ECA63689D4}" type="slidenum">
              <a:rPr lang="en-US">
                <a:solidFill>
                  <a:schemeClr val="bg1"/>
                </a:solidFill>
                <a:latin typeface="Verdana" panose="020B0604030504040204" pitchFamily="34" charset="0"/>
              </a:rPr>
              <a:pPr eaLnBrk="1" hangingPunct="1"/>
              <a:t>11</a:t>
            </a:fld>
            <a:endParaRPr lang="en-US">
              <a:solidFill>
                <a:schemeClr val="bg1"/>
              </a:solidFill>
              <a:latin typeface="Verdana" panose="020B0604030504040204" pitchFamily="34" charset="0"/>
            </a:endParaRPr>
          </a:p>
        </p:txBody>
      </p:sp>
      <p:sp>
        <p:nvSpPr>
          <p:cNvPr id="13317" name="Content Placeholder 2"/>
          <p:cNvSpPr txBox="1">
            <a:spLocks/>
          </p:cNvSpPr>
          <p:nvPr/>
        </p:nvSpPr>
        <p:spPr bwMode="gray">
          <a:xfrm>
            <a:off x="1066800" y="762000"/>
            <a:ext cx="8001000" cy="6019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van </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int.Parse</a:t>
            </a:r>
            <a:r>
              <a:rPr lang="en-US" sz="2400" dirty="0">
                <a:latin typeface="Times New Roman" panose="02020603050405020304" pitchFamily="18" charset="0"/>
                <a:cs typeface="Times New Roman" panose="02020603050405020304" pitchFamily="18" charset="0"/>
              </a:rPr>
              <a:t>(</a:t>
            </a:r>
            <a:r>
              <a:rPr lang="en-US" sz="2400" dirty="0" err="1">
                <a:latin typeface="Times New Roman" panose="02020603050405020304" pitchFamily="18" charset="0"/>
                <a:cs typeface="Times New Roman" panose="02020603050405020304" pitchFamily="18" charset="0"/>
              </a:rPr>
              <a:t>Console.ReadLine</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nl-NL" sz="2400" dirty="0">
                <a:latin typeface="Times New Roman" panose="02020603050405020304" pitchFamily="18" charset="0"/>
                <a:cs typeface="Times New Roman" panose="02020603050405020304" pitchFamily="18" charset="0"/>
              </a:rPr>
              <a:t>   </a:t>
            </a:r>
            <a:r>
              <a:rPr lang="nl-NL" sz="2400" dirty="0" smtClean="0">
                <a:latin typeface="Times New Roman" panose="02020603050405020304" pitchFamily="18" charset="0"/>
                <a:cs typeface="Times New Roman" panose="02020603050405020304" pitchFamily="18" charset="0"/>
              </a:rPr>
              <a:t> dtb </a:t>
            </a:r>
            <a:r>
              <a:rPr lang="nl-NL" sz="2400" dirty="0">
                <a:latin typeface="Times New Roman" panose="02020603050405020304" pitchFamily="18" charset="0"/>
                <a:cs typeface="Times New Roman" panose="02020603050405020304" pitchFamily="18" charset="0"/>
              </a:rPr>
              <a:t>= (float)(toan + van) / 2;</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Char char="v"/>
            </a:pPr>
            <a:endParaRPr lang="en-US" sz="36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28650" y="1"/>
            <a:ext cx="7886700" cy="761999"/>
          </a:xfrm>
        </p:spPr>
        <p:txBody>
          <a:bodyPr>
            <a:normAutofit fontScale="90000"/>
          </a:bodyPr>
          <a:lstStyle/>
          <a:p>
            <a:pPr algn="just"/>
            <a:r>
              <a:rPr lang="en-US" sz="2800" b="0" dirty="0" err="1" smtClean="0">
                <a:solidFill>
                  <a:schemeClr val="accent2">
                    <a:lumMod val="50000"/>
                  </a:schemeClr>
                </a:solidFill>
              </a:rPr>
              <a:t>Cài</a:t>
            </a:r>
            <a:r>
              <a:rPr lang="en-US" sz="2800" b="0" dirty="0" smtClean="0">
                <a:solidFill>
                  <a:schemeClr val="accent2">
                    <a:lumMod val="50000"/>
                  </a:schemeClr>
                </a:solidFill>
              </a:rPr>
              <a:t> </a:t>
            </a:r>
            <a:r>
              <a:rPr lang="en-US" sz="2800" b="0" dirty="0" err="1" smtClean="0">
                <a:solidFill>
                  <a:schemeClr val="accent2">
                    <a:lumMod val="50000"/>
                  </a:schemeClr>
                </a:solidFill>
              </a:rPr>
              <a:t>đặt</a:t>
            </a:r>
            <a:r>
              <a:rPr lang="en-US" sz="2800" b="0" dirty="0" smtClean="0">
                <a:solidFill>
                  <a:schemeClr val="accent2">
                    <a:lumMod val="50000"/>
                  </a:schemeClr>
                </a:solidFill>
              </a:rPr>
              <a:t> </a:t>
            </a:r>
            <a:r>
              <a:rPr lang="en-US" sz="2800" b="0" dirty="0" err="1" smtClean="0">
                <a:solidFill>
                  <a:schemeClr val="accent2">
                    <a:lumMod val="50000"/>
                  </a:schemeClr>
                </a:solidFill>
              </a:rPr>
              <a:t>với</a:t>
            </a:r>
            <a:r>
              <a:rPr lang="en-US" sz="2800" b="0" dirty="0" smtClean="0">
                <a:solidFill>
                  <a:schemeClr val="accent2">
                    <a:lumMod val="50000"/>
                  </a:schemeClr>
                </a:solidFill>
              </a:rPr>
              <a:t> </a:t>
            </a:r>
            <a:r>
              <a:rPr lang="en-US" sz="2800" b="0" dirty="0" err="1" smtClean="0">
                <a:solidFill>
                  <a:schemeClr val="accent2">
                    <a:lumMod val="50000"/>
                  </a:schemeClr>
                </a:solidFill>
              </a:rPr>
              <a:t>pp</a:t>
            </a:r>
            <a:r>
              <a:rPr lang="en-US" sz="2800" b="0" dirty="0" smtClean="0">
                <a:solidFill>
                  <a:schemeClr val="accent2">
                    <a:lumMod val="50000"/>
                  </a:schemeClr>
                </a:solidFill>
              </a:rPr>
              <a:t> </a:t>
            </a:r>
            <a:r>
              <a:rPr lang="en-US" sz="2800" b="0" dirty="0" err="1" smtClean="0">
                <a:solidFill>
                  <a:schemeClr val="accent2">
                    <a:lumMod val="50000"/>
                  </a:schemeClr>
                </a:solidFill>
              </a:rPr>
              <a:t>lập</a:t>
            </a:r>
            <a:r>
              <a:rPr lang="en-US" sz="2800" b="0" dirty="0" smtClean="0">
                <a:solidFill>
                  <a:schemeClr val="accent2">
                    <a:lumMod val="50000"/>
                  </a:schemeClr>
                </a:solidFill>
              </a:rPr>
              <a:t> </a:t>
            </a:r>
            <a:r>
              <a:rPr lang="en-US" sz="2800" b="0" dirty="0" err="1" smtClean="0">
                <a:solidFill>
                  <a:schemeClr val="accent2">
                    <a:lumMod val="50000"/>
                  </a:schemeClr>
                </a:solidFill>
              </a:rPr>
              <a:t>trình</a:t>
            </a:r>
            <a:r>
              <a:rPr lang="en-US" sz="2800" b="0" dirty="0" smtClean="0">
                <a:solidFill>
                  <a:schemeClr val="accent2">
                    <a:lumMod val="50000"/>
                  </a:schemeClr>
                </a:solidFill>
              </a:rPr>
              <a:t> </a:t>
            </a:r>
            <a:r>
              <a:rPr lang="en-US" sz="2800" b="0" dirty="0" err="1" smtClean="0">
                <a:solidFill>
                  <a:schemeClr val="accent2">
                    <a:lumMod val="50000"/>
                  </a:schemeClr>
                </a:solidFill>
              </a:rPr>
              <a:t>tuyến</a:t>
            </a:r>
            <a:r>
              <a:rPr lang="en-US" sz="2800" b="0" dirty="0" smtClean="0">
                <a:solidFill>
                  <a:schemeClr val="accent2">
                    <a:lumMod val="50000"/>
                  </a:schemeClr>
                </a:solidFill>
              </a:rPr>
              <a:t> </a:t>
            </a:r>
            <a:r>
              <a:rPr lang="en-US" sz="2800" b="0" dirty="0" err="1" smtClean="0">
                <a:solidFill>
                  <a:schemeClr val="accent2">
                    <a:lumMod val="50000"/>
                  </a:schemeClr>
                </a:solidFill>
              </a:rPr>
              <a:t>tính</a:t>
            </a:r>
            <a:r>
              <a:rPr lang="en-US" sz="2800" b="0" dirty="0" smtClean="0">
                <a:solidFill>
                  <a:schemeClr val="accent2">
                    <a:lumMod val="50000"/>
                  </a:schemeClr>
                </a:solidFill>
              </a:rPr>
              <a:t> (</a:t>
            </a:r>
            <a:r>
              <a:rPr lang="en-US" sz="2800" b="0" dirty="0" err="1" smtClean="0">
                <a:solidFill>
                  <a:schemeClr val="accent2">
                    <a:lumMod val="50000"/>
                  </a:schemeClr>
                </a:solidFill>
              </a:rPr>
              <a:t>chỉ</a:t>
            </a:r>
            <a:r>
              <a:rPr lang="en-US" sz="2800" b="0" dirty="0" smtClean="0">
                <a:solidFill>
                  <a:schemeClr val="accent2">
                    <a:lumMod val="50000"/>
                  </a:schemeClr>
                </a:solidFill>
              </a:rPr>
              <a:t> </a:t>
            </a:r>
            <a:r>
              <a:rPr lang="en-US" sz="2800" b="0" dirty="0" err="1" smtClean="0">
                <a:solidFill>
                  <a:schemeClr val="accent2">
                    <a:lumMod val="50000"/>
                  </a:schemeClr>
                </a:solidFill>
              </a:rPr>
              <a:t>dùng</a:t>
            </a:r>
            <a:r>
              <a:rPr lang="en-US" sz="2800" b="0" dirty="0" smtClean="0">
                <a:solidFill>
                  <a:schemeClr val="accent2">
                    <a:lumMod val="50000"/>
                  </a:schemeClr>
                </a:solidFill>
              </a:rPr>
              <a:t> 1 </a:t>
            </a:r>
            <a:r>
              <a:rPr lang="en-US" sz="2800" b="0" dirty="0" err="1" smtClean="0">
                <a:solidFill>
                  <a:schemeClr val="accent2">
                    <a:lumMod val="50000"/>
                  </a:schemeClr>
                </a:solidFill>
              </a:rPr>
              <a:t>hàm</a:t>
            </a:r>
            <a:r>
              <a:rPr lang="en-US" sz="2800" b="0" dirty="0" smtClean="0">
                <a:solidFill>
                  <a:schemeClr val="accent2">
                    <a:lumMod val="50000"/>
                  </a:schemeClr>
                </a:solidFill>
              </a:rPr>
              <a:t> main </a:t>
            </a:r>
            <a:r>
              <a:rPr lang="en-US" sz="2800" b="0" dirty="0" err="1" smtClean="0">
                <a:solidFill>
                  <a:schemeClr val="accent2">
                    <a:lumMod val="50000"/>
                  </a:schemeClr>
                </a:solidFill>
              </a:rPr>
              <a:t>và</a:t>
            </a:r>
            <a:r>
              <a:rPr lang="en-US" sz="2800" b="0" dirty="0" smtClean="0">
                <a:solidFill>
                  <a:schemeClr val="accent2">
                    <a:lumMod val="50000"/>
                  </a:schemeClr>
                </a:solidFill>
              </a:rPr>
              <a:t> </a:t>
            </a:r>
            <a:r>
              <a:rPr lang="en-US" sz="2800" b="0" dirty="0" err="1" smtClean="0">
                <a:solidFill>
                  <a:schemeClr val="accent2">
                    <a:lumMod val="50000"/>
                  </a:schemeClr>
                </a:solidFill>
              </a:rPr>
              <a:t>cấu</a:t>
            </a:r>
            <a:r>
              <a:rPr lang="en-US" sz="2800" b="0" dirty="0" smtClean="0">
                <a:solidFill>
                  <a:schemeClr val="accent2">
                    <a:lumMod val="50000"/>
                  </a:schemeClr>
                </a:solidFill>
              </a:rPr>
              <a:t> </a:t>
            </a:r>
            <a:r>
              <a:rPr lang="en-US" sz="2800" b="0" dirty="0" err="1" smtClean="0">
                <a:solidFill>
                  <a:schemeClr val="accent2">
                    <a:lumMod val="50000"/>
                  </a:schemeClr>
                </a:solidFill>
              </a:rPr>
              <a:t>trúc</a:t>
            </a:r>
            <a:r>
              <a:rPr lang="en-US" sz="2800" b="0" dirty="0" smtClean="0">
                <a:solidFill>
                  <a:schemeClr val="accent2">
                    <a:lumMod val="50000"/>
                  </a:schemeClr>
                </a:solidFill>
              </a:rPr>
              <a:t> </a:t>
            </a:r>
            <a:r>
              <a:rPr lang="en-US" sz="2800" b="0" dirty="0" err="1" smtClean="0">
                <a:solidFill>
                  <a:schemeClr val="accent2">
                    <a:lumMod val="50000"/>
                  </a:schemeClr>
                </a:solidFill>
              </a:rPr>
              <a:t>toàn</a:t>
            </a:r>
            <a:r>
              <a:rPr lang="en-US" sz="2800" b="0" dirty="0" smtClean="0">
                <a:solidFill>
                  <a:schemeClr val="accent2">
                    <a:lumMod val="50000"/>
                  </a:schemeClr>
                </a:solidFill>
              </a:rPr>
              <a:t> </a:t>
            </a:r>
            <a:r>
              <a:rPr lang="en-US" sz="2800" b="0" dirty="0" err="1" smtClean="0">
                <a:solidFill>
                  <a:schemeClr val="accent2">
                    <a:lumMod val="50000"/>
                  </a:schemeClr>
                </a:solidFill>
              </a:rPr>
              <a:t>cục</a:t>
            </a:r>
            <a:r>
              <a:rPr lang="en-US" sz="2800" b="0" dirty="0" smtClean="0">
                <a:solidFill>
                  <a:schemeClr val="accent2">
                    <a:lumMod val="50000"/>
                  </a:schemeClr>
                </a:solidFill>
              </a:rPr>
              <a:t>)</a:t>
            </a:r>
            <a:endParaRPr lang="en-US" sz="28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E78C23D-ACF5-43EA-93AE-E4042CFBF0A6}" type="slidenum">
              <a:rPr lang="en-US">
                <a:solidFill>
                  <a:schemeClr val="bg1"/>
                </a:solidFill>
                <a:latin typeface="Verdana" panose="020B0604030504040204" pitchFamily="34" charset="0"/>
              </a:rPr>
              <a:pPr eaLnBrk="1" hangingPunct="1"/>
              <a:t>12</a:t>
            </a:fld>
            <a:endParaRPr lang="en-US">
              <a:solidFill>
                <a:schemeClr val="bg1"/>
              </a:solidFill>
              <a:latin typeface="Verdana" panose="020B0604030504040204" pitchFamily="34" charset="0"/>
            </a:endParaRPr>
          </a:p>
        </p:txBody>
      </p:sp>
      <p:sp>
        <p:nvSpPr>
          <p:cNvPr id="14341" name="Content Placeholder 2"/>
          <p:cNvSpPr txBox="1">
            <a:spLocks/>
          </p:cNvSpPr>
          <p:nvPr/>
        </p:nvSpPr>
        <p:spPr bwMode="gray">
          <a:xfrm>
            <a:off x="3200400" y="1219200"/>
            <a:ext cx="5943600" cy="5257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HOCSINH hs;     </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void Main(string[] args)</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ho ten: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hs.hoten </a:t>
            </a:r>
            <a:r>
              <a:rPr lang="vi-VN" sz="2400" dirty="0">
                <a:latin typeface="Times New Roman" panose="02020603050405020304" pitchFamily="18" charset="0"/>
                <a:cs typeface="Times New Roman" panose="02020603050405020304" pitchFamily="18" charset="0"/>
              </a:rPr>
              <a:t>= 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toan: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hs.toan </a:t>
            </a:r>
            <a:r>
              <a:rPr lang="vi-VN" sz="2400" dirty="0">
                <a:latin typeface="Times New Roman" panose="02020603050405020304" pitchFamily="18" charset="0"/>
                <a:cs typeface="Times New Roman" panose="02020603050405020304" pitchFamily="18" charset="0"/>
              </a:rPr>
              <a:t>= int.Parse(Console.ReadLine());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van: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hs.van </a:t>
            </a:r>
            <a:r>
              <a:rPr lang="vi-VN" sz="2400" dirty="0">
                <a:latin typeface="Times New Roman" panose="02020603050405020304" pitchFamily="18" charset="0"/>
                <a:cs typeface="Times New Roman" panose="02020603050405020304" pitchFamily="18" charset="0"/>
              </a:rPr>
              <a:t>= int.Parse(Console.ReadLine());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hs.dtb </a:t>
            </a:r>
            <a:r>
              <a:rPr lang="vi-VN" sz="2400" dirty="0">
                <a:latin typeface="Times New Roman" panose="02020603050405020304" pitchFamily="18" charset="0"/>
                <a:cs typeface="Times New Roman" panose="02020603050405020304" pitchFamily="18" charset="0"/>
              </a:rPr>
              <a:t>= (float)(hs.toan + hs.van) / 2;</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Console.WriteLine</a:t>
            </a:r>
            <a:r>
              <a:rPr lang="vi-VN" sz="2400" dirty="0">
                <a:latin typeface="Times New Roman" panose="02020603050405020304" pitchFamily="18" charset="0"/>
                <a:cs typeface="Times New Roman" panose="02020603050405020304" pitchFamily="18" charset="0"/>
              </a:rPr>
              <a:t>("Diem trung binh: {0: </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0.00}", hs.dtb</a:t>
            </a:r>
            <a:r>
              <a:rPr lang="vi-VN" sz="2400" dirty="0" smtClean="0">
                <a:latin typeface="Times New Roman" panose="02020603050405020304" pitchFamily="18" charset="0"/>
                <a:cs typeface="Times New Roman" panose="02020603050405020304" pitchFamily="18" charset="0"/>
              </a:rPr>
              <a:t>);</a:t>
            </a:r>
            <a:endParaRPr lang="en-US" sz="2400" dirty="0" smtClean="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
        <p:nvSpPr>
          <p:cNvPr id="14342" name="Content Placeholder 2"/>
          <p:cNvSpPr txBox="1">
            <a:spLocks/>
          </p:cNvSpPr>
          <p:nvPr/>
        </p:nvSpPr>
        <p:spPr bwMode="gray">
          <a:xfrm>
            <a:off x="76200" y="3086100"/>
            <a:ext cx="3429000" cy="2324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err="1" smtClean="0">
                <a:latin typeface="Times New Roman" panose="02020603050405020304" pitchFamily="18" charset="0"/>
                <a:cs typeface="Times New Roman" panose="02020603050405020304" pitchFamily="18" charset="0"/>
              </a:rPr>
              <a:t>struct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HOCSINH</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public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838199"/>
          </a:xfrm>
        </p:spPr>
        <p:txBody>
          <a:bodyPr>
            <a:normAutofit fontScale="90000"/>
          </a:bodyPr>
          <a:lstStyle/>
          <a:p>
            <a:pPr algn="just">
              <a:defRPr/>
            </a:pPr>
            <a:r>
              <a:rPr lang="en-US" sz="2800" dirty="0" err="1"/>
              <a:t>Cài</a:t>
            </a:r>
            <a:r>
              <a:rPr lang="en-US" sz="2800" dirty="0"/>
              <a:t> </a:t>
            </a:r>
            <a:r>
              <a:rPr lang="en-US" sz="2800" dirty="0" err="1"/>
              <a:t>đặt</a:t>
            </a:r>
            <a:r>
              <a:rPr lang="en-US" sz="2800" dirty="0"/>
              <a:t> </a:t>
            </a:r>
            <a:r>
              <a:rPr lang="en-US" sz="2800" dirty="0" err="1"/>
              <a:t>với</a:t>
            </a:r>
            <a:r>
              <a:rPr lang="en-US" sz="2800" dirty="0"/>
              <a:t> </a:t>
            </a:r>
            <a:r>
              <a:rPr lang="en-US" sz="2800" dirty="0" err="1"/>
              <a:t>pp</a:t>
            </a:r>
            <a:r>
              <a:rPr lang="en-US" sz="2800" dirty="0"/>
              <a:t> </a:t>
            </a:r>
            <a:r>
              <a:rPr lang="en-US" sz="2800" dirty="0" err="1"/>
              <a:t>lập</a:t>
            </a:r>
            <a:r>
              <a:rPr lang="en-US" sz="2800" dirty="0"/>
              <a:t> </a:t>
            </a:r>
            <a:r>
              <a:rPr lang="en-US" sz="2800" dirty="0" err="1"/>
              <a:t>trình</a:t>
            </a:r>
            <a:r>
              <a:rPr lang="en-US" sz="2800" dirty="0"/>
              <a:t> </a:t>
            </a:r>
            <a:r>
              <a:rPr lang="en-US" sz="2800" dirty="0" err="1"/>
              <a:t>tuyến</a:t>
            </a:r>
            <a:r>
              <a:rPr lang="en-US" sz="2800" dirty="0"/>
              <a:t> </a:t>
            </a:r>
            <a:r>
              <a:rPr lang="en-US" sz="2800" dirty="0" err="1"/>
              <a:t>tính</a:t>
            </a:r>
            <a:r>
              <a:rPr lang="en-US" sz="2800" dirty="0"/>
              <a:t> (</a:t>
            </a:r>
            <a:r>
              <a:rPr lang="en-US" sz="2800" dirty="0" err="1"/>
              <a:t>chỉ</a:t>
            </a:r>
            <a:r>
              <a:rPr lang="en-US" sz="2800" dirty="0"/>
              <a:t> </a:t>
            </a:r>
            <a:r>
              <a:rPr lang="en-US" sz="2800" dirty="0" err="1"/>
              <a:t>dùng</a:t>
            </a:r>
            <a:r>
              <a:rPr lang="en-US" sz="2800" dirty="0"/>
              <a:t> 1 </a:t>
            </a:r>
            <a:r>
              <a:rPr lang="en-US" sz="2800" dirty="0" err="1"/>
              <a:t>hàm</a:t>
            </a:r>
            <a:r>
              <a:rPr lang="en-US" sz="2800" dirty="0"/>
              <a:t> main </a:t>
            </a:r>
            <a:r>
              <a:rPr lang="en-US" sz="2800" dirty="0" err="1"/>
              <a:t>và</a:t>
            </a:r>
            <a:r>
              <a:rPr lang="en-US" sz="2800" dirty="0"/>
              <a:t> </a:t>
            </a:r>
            <a:r>
              <a:rPr lang="en-US" sz="2800" dirty="0" err="1"/>
              <a:t>cấu</a:t>
            </a:r>
            <a:r>
              <a:rPr lang="en-US" sz="2800" dirty="0"/>
              <a:t> </a:t>
            </a:r>
            <a:r>
              <a:rPr lang="en-US" sz="2800" dirty="0" err="1"/>
              <a:t>trúc</a:t>
            </a:r>
            <a:r>
              <a:rPr lang="en-US" sz="2800" dirty="0"/>
              <a:t> </a:t>
            </a:r>
            <a:r>
              <a:rPr lang="en-US" sz="2800" dirty="0" err="1"/>
              <a:t>cục</a:t>
            </a:r>
            <a:r>
              <a:rPr lang="en-US" sz="2800" dirty="0"/>
              <a:t> </a:t>
            </a:r>
            <a:r>
              <a:rPr lang="en-US" sz="2800" dirty="0" err="1"/>
              <a:t>bộ</a:t>
            </a:r>
            <a:r>
              <a:rPr lang="en-US" sz="28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FCFE1CB-B2DA-4813-9110-8AE6DB81D634}" type="slidenum">
              <a:rPr lang="en-US">
                <a:solidFill>
                  <a:schemeClr val="bg1"/>
                </a:solidFill>
                <a:latin typeface="Verdana" panose="020B0604030504040204" pitchFamily="34" charset="0"/>
              </a:rPr>
              <a:pPr eaLnBrk="1" hangingPunct="1"/>
              <a:t>13</a:t>
            </a:fld>
            <a:endParaRPr lang="en-US">
              <a:solidFill>
                <a:schemeClr val="bg1"/>
              </a:solidFill>
              <a:latin typeface="Verdana" panose="020B0604030504040204" pitchFamily="34" charset="0"/>
            </a:endParaRPr>
          </a:p>
        </p:txBody>
      </p:sp>
      <p:sp>
        <p:nvSpPr>
          <p:cNvPr id="15365" name="Content Placeholder 2"/>
          <p:cNvSpPr txBox="1">
            <a:spLocks/>
          </p:cNvSpPr>
          <p:nvPr/>
        </p:nvSpPr>
        <p:spPr bwMode="gray">
          <a:xfrm>
            <a:off x="3581400" y="1295400"/>
            <a:ext cx="5562600" cy="5181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static </a:t>
            </a:r>
            <a:r>
              <a:rPr lang="vi-VN" sz="2400" dirty="0">
                <a:latin typeface="Times New Roman" panose="02020603050405020304" pitchFamily="18" charset="0"/>
                <a:cs typeface="Times New Roman" panose="02020603050405020304" pitchFamily="18" charset="0"/>
              </a:rPr>
              <a:t>void Main(string[] args)</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HOCSINH </a:t>
            </a:r>
            <a:r>
              <a:rPr lang="vi-VN" sz="2400" dirty="0">
                <a:latin typeface="Times New Roman" panose="02020603050405020304" pitchFamily="18" charset="0"/>
                <a:cs typeface="Times New Roman" panose="02020603050405020304" pitchFamily="18" charset="0"/>
              </a:rPr>
              <a:t>hs;</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ho ten: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hs.hoten </a:t>
            </a:r>
            <a:r>
              <a:rPr lang="vi-VN" sz="2400" dirty="0">
                <a:latin typeface="Times New Roman" panose="02020603050405020304" pitchFamily="18" charset="0"/>
                <a:cs typeface="Times New Roman" panose="02020603050405020304" pitchFamily="18" charset="0"/>
              </a:rPr>
              <a:t>= Console.ReadLine();</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toan: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hs.toan=int.Parse(Console.ReadLine</a:t>
            </a:r>
            <a:r>
              <a:rPr lang="vi-VN"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a:t>
            </a:r>
            <a:r>
              <a:rPr lang="vi-VN" sz="2400" dirty="0">
                <a:latin typeface="Times New Roman" panose="02020603050405020304" pitchFamily="18" charset="0"/>
                <a:cs typeface="Times New Roman" panose="02020603050405020304" pitchFamily="18" charset="0"/>
              </a:rPr>
              <a:t>("Nhap diem van: ");</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hs.van=int.Parse(Console.ReadLine</a:t>
            </a:r>
            <a:r>
              <a:rPr lang="vi-VN"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hs.dtb </a:t>
            </a:r>
            <a:r>
              <a:rPr lang="vi-VN" sz="2400" dirty="0">
                <a:latin typeface="Times New Roman" panose="02020603050405020304" pitchFamily="18" charset="0"/>
                <a:cs typeface="Times New Roman" panose="02020603050405020304" pitchFamily="18" charset="0"/>
              </a:rPr>
              <a:t>= (float)(hs.toan + hs.van) / 2;</a:t>
            </a:r>
          </a:p>
          <a:p>
            <a:pPr eaLnBrk="1" hangingPunct="1">
              <a:spcBef>
                <a:spcPct val="20000"/>
              </a:spcBef>
              <a:buClr>
                <a:schemeClr val="hlink"/>
              </a:buClr>
              <a:buFont typeface="Wingdings" panose="05000000000000000000" pitchFamily="2" charset="2"/>
              <a:buNone/>
            </a:pPr>
            <a:r>
              <a:rPr lang="vi-VN" sz="2400" dirty="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Console.WriteLine</a:t>
            </a:r>
            <a:r>
              <a:rPr lang="vi-VN" sz="2400" dirty="0">
                <a:latin typeface="Times New Roman" panose="02020603050405020304" pitchFamily="18" charset="0"/>
                <a:cs typeface="Times New Roman" panose="02020603050405020304" pitchFamily="18" charset="0"/>
              </a:rPr>
              <a:t>("Diem trung binh: {0: </a:t>
            </a:r>
            <a:r>
              <a:rPr lang="en-US" sz="2400" dirty="0">
                <a:latin typeface="Times New Roman" panose="02020603050405020304" pitchFamily="18" charset="0"/>
                <a:cs typeface="Times New Roman" panose="02020603050405020304" pitchFamily="18" charset="0"/>
              </a:rPr>
              <a:t>	</a:t>
            </a:r>
            <a:r>
              <a:rPr lang="vi-VN" sz="2400" dirty="0">
                <a:latin typeface="Times New Roman" panose="02020603050405020304" pitchFamily="18" charset="0"/>
                <a:cs typeface="Times New Roman" panose="02020603050405020304" pitchFamily="18" charset="0"/>
              </a:rPr>
              <a:t>0.00}", hs.dtb);</a:t>
            </a:r>
          </a:p>
          <a:p>
            <a:pPr eaLnBrk="1" hangingPunct="1">
              <a:spcBef>
                <a:spcPct val="20000"/>
              </a:spcBef>
              <a:buClr>
                <a:schemeClr val="hlink"/>
              </a:buClr>
              <a:buFont typeface="Wingdings" panose="05000000000000000000" pitchFamily="2" charset="2"/>
              <a:buNone/>
            </a:pPr>
            <a:r>
              <a:rPr lang="vi-VN" sz="2400" dirty="0" smtClean="0">
                <a:latin typeface="Times New Roman" panose="02020603050405020304" pitchFamily="18" charset="0"/>
                <a:cs typeface="Times New Roman" panose="02020603050405020304" pitchFamily="18" charset="0"/>
              </a:rPr>
              <a:t>}</a:t>
            </a:r>
            <a:endParaRPr lang="vi-VN" sz="2400" dirty="0">
              <a:latin typeface="Times New Roman" panose="02020603050405020304" pitchFamily="18" charset="0"/>
              <a:cs typeface="Times New Roman" panose="02020603050405020304" pitchFamily="18" charset="0"/>
            </a:endParaRPr>
          </a:p>
        </p:txBody>
      </p:sp>
      <p:sp>
        <p:nvSpPr>
          <p:cNvPr id="15366" name="Content Placeholder 2"/>
          <p:cNvSpPr txBox="1">
            <a:spLocks/>
          </p:cNvSpPr>
          <p:nvPr/>
        </p:nvSpPr>
        <p:spPr bwMode="gray">
          <a:xfrm>
            <a:off x="228600" y="2857500"/>
            <a:ext cx="3352800" cy="23241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err="1" smtClean="0">
                <a:latin typeface="Times New Roman" panose="02020603050405020304" pitchFamily="18" charset="0"/>
                <a:cs typeface="Times New Roman" panose="02020603050405020304" pitchFamily="18" charset="0"/>
              </a:rPr>
              <a:t>struct</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HOCSINH</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public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public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28650" y="1"/>
            <a:ext cx="7886700" cy="533399"/>
          </a:xfrm>
        </p:spPr>
        <p:txBody>
          <a:bodyPr>
            <a:noAutofit/>
          </a:bodyPr>
          <a:lstStyle/>
          <a:p>
            <a:pPr>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4A905A-5DF7-443D-A0B0-0F631D3DF80A}" type="slidenum">
              <a:rPr lang="en-US">
                <a:solidFill>
                  <a:schemeClr val="bg1"/>
                </a:solidFill>
                <a:latin typeface="Verdana" panose="020B0604030504040204" pitchFamily="34" charset="0"/>
              </a:rPr>
              <a:pPr eaLnBrk="1" hangingPunct="1"/>
              <a:t>14</a:t>
            </a:fld>
            <a:endParaRPr lang="en-US">
              <a:solidFill>
                <a:schemeClr val="bg1"/>
              </a:solidFill>
              <a:latin typeface="Verdana" panose="020B0604030504040204" pitchFamily="34" charset="0"/>
            </a:endParaRPr>
          </a:p>
        </p:txBody>
      </p:sp>
      <p:sp>
        <p:nvSpPr>
          <p:cNvPr id="16389" name="Content Placeholder 2"/>
          <p:cNvSpPr txBox="1">
            <a:spLocks/>
          </p:cNvSpPr>
          <p:nvPr/>
        </p:nvSpPr>
        <p:spPr bwMode="gray">
          <a:xfrm>
            <a:off x="152400" y="1676400"/>
            <a:ext cx="4267200" cy="4953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string </a:t>
            </a:r>
            <a:r>
              <a:rPr lang="en-US" sz="2400" dirty="0" err="1">
                <a:latin typeface="Times New Roman" panose="02020603050405020304" pitchFamily="18" charset="0"/>
                <a:cs typeface="Times New Roman" panose="02020603050405020304" pitchFamily="18" charset="0"/>
              </a:rPr>
              <a:t>hoten</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err="1">
                <a:latin typeface="Times New Roman" panose="02020603050405020304" pitchFamily="18" charset="0"/>
                <a:cs typeface="Times New Roman" panose="02020603050405020304" pitchFamily="18" charset="0"/>
              </a:rPr>
              <a:t>int</a:t>
            </a:r>
            <a:r>
              <a:rPr lang="en-US" sz="2400" dirty="0">
                <a:latin typeface="Times New Roman" panose="02020603050405020304" pitchFamily="18" charset="0"/>
                <a:cs typeface="Times New Roman" panose="02020603050405020304" pitchFamily="18" charset="0"/>
              </a:rPr>
              <a:t> van, </a:t>
            </a:r>
            <a:r>
              <a:rPr lang="en-US" sz="2400" dirty="0" err="1">
                <a:latin typeface="Times New Roman" panose="02020603050405020304" pitchFamily="18" charset="0"/>
                <a:cs typeface="Times New Roman" panose="02020603050405020304" pitchFamily="18" charset="0"/>
              </a:rPr>
              <a:t>toan</a:t>
            </a:r>
            <a:r>
              <a:rPr lang="en-US" sz="2400" dirty="0">
                <a:latin typeface="Times New Roman" panose="02020603050405020304" pitchFamily="18" charset="0"/>
                <a:cs typeface="Times New Roman" panose="02020603050405020304" pitchFamily="18" charset="0"/>
              </a:rPr>
              <a:t>;   </a:t>
            </a:r>
            <a:endParaRPr lang="en-US" sz="2400" dirty="0" smtClean="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float </a:t>
            </a:r>
            <a:r>
              <a:rPr lang="en-US" sz="2400" dirty="0" err="1">
                <a:latin typeface="Times New Roman" panose="02020603050405020304" pitchFamily="18" charset="0"/>
                <a:cs typeface="Times New Roman" panose="02020603050405020304" pitchFamily="18" charset="0"/>
              </a:rPr>
              <a:t>dtb</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Nhap</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TinhTrungBinh</a:t>
            </a:r>
            <a:r>
              <a:rPr lang="en-US" sz="24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Xuat</a:t>
            </a:r>
            <a:r>
              <a:rPr lang="en-US" sz="24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
        <p:nvSpPr>
          <p:cNvPr id="4" name="Rectangle 3"/>
          <p:cNvSpPr/>
          <p:nvPr/>
        </p:nvSpPr>
        <p:spPr>
          <a:xfrm>
            <a:off x="3962400" y="1676400"/>
            <a:ext cx="5181600" cy="4007251"/>
          </a:xfrm>
          <a:prstGeom prst="rect">
            <a:avLst/>
          </a:prstGeom>
        </p:spPr>
        <p:txBody>
          <a:bodyPr wrap="square">
            <a:spAutoFit/>
          </a:bodyPr>
          <a:lstStyle/>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static void </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diem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int.Parse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van = </a:t>
            </a:r>
            <a:r>
              <a:rPr lang="en-US" sz="2400" dirty="0" err="1" smtClean="0">
                <a:latin typeface="Times New Roman" panose="02020603050405020304" pitchFamily="18" charset="0"/>
                <a:cs typeface="Times New Roman" panose="02020603050405020304" pitchFamily="18" charset="0"/>
              </a:rPr>
              <a:t>int.Parse</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Console.ReadLine</a:t>
            </a:r>
            <a:r>
              <a:rPr lang="en-US" sz="24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28650" y="1"/>
            <a:ext cx="7886700" cy="533399"/>
          </a:xfrm>
        </p:spPr>
        <p:txBody>
          <a:bodyPr>
            <a:noAutofit/>
          </a:bodyPr>
          <a:lstStyle/>
          <a:p>
            <a:pPr>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34A905A-5DF7-443D-A0B0-0F631D3DF80A}" type="slidenum">
              <a:rPr lang="en-US">
                <a:solidFill>
                  <a:schemeClr val="bg1"/>
                </a:solidFill>
                <a:latin typeface="Verdana" panose="020B0604030504040204" pitchFamily="34" charset="0"/>
              </a:rPr>
              <a:pPr eaLnBrk="1" hangingPunct="1"/>
              <a:t>15</a:t>
            </a:fld>
            <a:endParaRPr lang="en-US">
              <a:solidFill>
                <a:schemeClr val="bg1"/>
              </a:solidFill>
              <a:latin typeface="Verdana" panose="020B0604030504040204" pitchFamily="34" charset="0"/>
            </a:endParaRPr>
          </a:p>
        </p:txBody>
      </p:sp>
      <p:sp>
        <p:nvSpPr>
          <p:cNvPr id="16390" name="Content Placeholder 2"/>
          <p:cNvSpPr txBox="1">
            <a:spLocks/>
          </p:cNvSpPr>
          <p:nvPr/>
        </p:nvSpPr>
        <p:spPr bwMode="auto">
          <a:xfrm>
            <a:off x="0" y="1600200"/>
            <a:ext cx="9144000" cy="43434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static void </a:t>
            </a:r>
            <a:r>
              <a:rPr lang="en-US" sz="2800" dirty="0" err="1">
                <a:latin typeface="Times New Roman" panose="02020603050405020304" pitchFamily="18" charset="0"/>
                <a:cs typeface="Times New Roman" panose="02020603050405020304" pitchFamily="18" charset="0"/>
              </a:rPr>
              <a:t>Xuat</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Console.WriteLine</a:t>
            </a:r>
            <a:r>
              <a:rPr lang="en-US" sz="2800" dirty="0">
                <a:latin typeface="Times New Roman" panose="02020603050405020304" pitchFamily="18" charset="0"/>
                <a:cs typeface="Times New Roman" panose="02020603050405020304" pitchFamily="18" charset="0"/>
              </a:rPr>
              <a:t>("Diem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{0: 0.00}",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static void </a:t>
            </a:r>
            <a:r>
              <a:rPr lang="en-US" sz="2800" dirty="0" err="1">
                <a:latin typeface="Times New Roman" panose="02020603050405020304" pitchFamily="18" charset="0"/>
                <a:cs typeface="Times New Roman" panose="02020603050405020304" pitchFamily="18" charset="0"/>
              </a:rPr>
              <a:t>TinhTrungBinh</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nl-NL" sz="2800" dirty="0">
                <a:latin typeface="Times New Roman" panose="02020603050405020304" pitchFamily="18" charset="0"/>
                <a:cs typeface="Times New Roman" panose="02020603050405020304" pitchFamily="18" charset="0"/>
              </a:rPr>
              <a:t>            dtb = (float)(toan + van) / 2;</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5689272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16</a:t>
            </a:fld>
            <a:endParaRPr lang="en-US">
              <a:solidFill>
                <a:schemeClr val="bg1"/>
              </a:solidFill>
              <a:latin typeface="Verdana" panose="020B0604030504040204" pitchFamily="34" charset="0"/>
            </a:endParaRPr>
          </a:p>
        </p:txBody>
      </p:sp>
      <p:sp>
        <p:nvSpPr>
          <p:cNvPr id="3" name="Rectangle 2"/>
          <p:cNvSpPr/>
          <p:nvPr/>
        </p:nvSpPr>
        <p:spPr>
          <a:xfrm>
            <a:off x="628650" y="1555349"/>
            <a:ext cx="7886700" cy="4659737"/>
          </a:xfrm>
          <a:prstGeom prst="rect">
            <a:avLst/>
          </a:prstGeom>
        </p:spPr>
        <p:txBody>
          <a:bodyPr wrap="square">
            <a:spAutoFit/>
          </a:bodyPr>
          <a:lstStyle/>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void </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(out string </a:t>
            </a:r>
            <a:r>
              <a:rPr lang="en-US" sz="2800" dirty="0" err="1" smtClean="0">
                <a:latin typeface="Times New Roman" panose="02020603050405020304" pitchFamily="18" charset="0"/>
                <a:cs typeface="Times New Roman" panose="02020603050405020304" pitchFamily="18" charset="0"/>
              </a:rPr>
              <a:t>ht</a:t>
            </a:r>
            <a:r>
              <a:rPr lang="en-US" sz="2800" dirty="0" smtClean="0">
                <a:latin typeface="Times New Roman" panose="02020603050405020304" pitchFamily="18" charset="0"/>
                <a:cs typeface="Times New Roman" panose="02020603050405020304" pitchFamily="18" charset="0"/>
              </a:rPr>
              <a:t>, out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v, out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ht</a:t>
            </a:r>
            <a:r>
              <a:rPr lang="en-US" sz="2800" dirty="0" smtClean="0">
                <a:latin typeface="Times New Roman" panose="02020603050405020304" pitchFamily="18" charset="0"/>
                <a:cs typeface="Times New Roman" panose="02020603050405020304" pitchFamily="18" charset="0"/>
              </a:rPr>
              <a:t> = </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diem </a:t>
            </a:r>
            <a:r>
              <a:rPr lang="en-US" sz="2800" dirty="0" err="1" smtClean="0">
                <a:latin typeface="Times New Roman" panose="02020603050405020304" pitchFamily="18" charset="0"/>
                <a:cs typeface="Times New Roman" panose="02020603050405020304" pitchFamily="18" charset="0"/>
              </a:rPr>
              <a:t>toan</a:t>
            </a:r>
            <a:r>
              <a:rPr lang="en-US" sz="2800" dirty="0" smtClean="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t = </a:t>
            </a:r>
            <a:r>
              <a:rPr lang="en-US" sz="2800" dirty="0" err="1" smtClean="0">
                <a:latin typeface="Times New Roman" panose="02020603050405020304" pitchFamily="18" charset="0"/>
                <a:cs typeface="Times New Roman" panose="02020603050405020304" pitchFamily="18" charset="0"/>
              </a:rPr>
              <a:t>int.Parse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v = </a:t>
            </a:r>
            <a:r>
              <a:rPr lang="en-US" sz="2800" dirty="0" err="1" smtClean="0">
                <a:latin typeface="Times New Roman" panose="02020603050405020304" pitchFamily="18" charset="0"/>
                <a:cs typeface="Times New Roman" panose="02020603050405020304" pitchFamily="18" charset="0"/>
              </a:rPr>
              <a:t>int.Parse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Console.ReadLine</a:t>
            </a:r>
            <a:r>
              <a:rPr lang="en-US" sz="28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17</a:t>
            </a:fld>
            <a:endParaRPr lang="en-US">
              <a:solidFill>
                <a:schemeClr val="bg1"/>
              </a:solidFill>
              <a:latin typeface="Verdana" panose="020B0604030504040204" pitchFamily="34" charset="0"/>
            </a:endParaRPr>
          </a:p>
        </p:txBody>
      </p:sp>
      <p:sp>
        <p:nvSpPr>
          <p:cNvPr id="17413" name="Content Placeholder 2"/>
          <p:cNvSpPr txBox="1">
            <a:spLocks/>
          </p:cNvSpPr>
          <p:nvPr/>
        </p:nvSpPr>
        <p:spPr bwMode="auto">
          <a:xfrm>
            <a:off x="628650" y="1600200"/>
            <a:ext cx="8286750" cy="4876800"/>
          </a:xfrm>
          <a:prstGeom prst="rect">
            <a:avLst/>
          </a:prstGeom>
          <a:noFill/>
          <a:ln>
            <a:noFill/>
          </a:ln>
          <a:effectLst/>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a:t>
            </a:r>
            <a:r>
              <a:rPr lang="en-US" sz="2800" dirty="0">
                <a:latin typeface="Times New Roman" panose="02020603050405020304" pitchFamily="18" charset="0"/>
                <a:cs typeface="Times New Roman" panose="02020603050405020304" pitchFamily="18" charset="0"/>
              </a:rPr>
              <a:t>void </a:t>
            </a:r>
            <a:r>
              <a:rPr lang="en-US" sz="2800" dirty="0" err="1">
                <a:latin typeface="Times New Roman" panose="02020603050405020304" pitchFamily="18" charset="0"/>
                <a:cs typeface="Times New Roman" panose="02020603050405020304" pitchFamily="18" charset="0"/>
              </a:rPr>
              <a:t>Xuat</a:t>
            </a:r>
            <a:r>
              <a:rPr lang="en-US" sz="2800" dirty="0">
                <a:latin typeface="Times New Roman" panose="02020603050405020304" pitchFamily="18" charset="0"/>
                <a:cs typeface="Times New Roman" panose="02020603050405020304" pitchFamily="18" charset="0"/>
              </a:rPr>
              <a:t>(string </a:t>
            </a:r>
            <a:r>
              <a:rPr lang="en-US" sz="2800" dirty="0" err="1">
                <a:latin typeface="Times New Roman" panose="02020603050405020304" pitchFamily="18" charset="0"/>
                <a:cs typeface="Times New Roman" panose="02020603050405020304" pitchFamily="18" charset="0"/>
              </a:rPr>
              <a:t>hoten</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van,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 float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Console.WriteLine</a:t>
            </a:r>
            <a:r>
              <a:rPr lang="en-US" sz="2800" dirty="0">
                <a:latin typeface="Times New Roman" panose="02020603050405020304" pitchFamily="18" charset="0"/>
                <a:cs typeface="Times New Roman" panose="02020603050405020304" pitchFamily="18" charset="0"/>
              </a:rPr>
              <a:t>("Diem </a:t>
            </a:r>
            <a:r>
              <a:rPr lang="en-US" sz="2800" dirty="0" err="1">
                <a:latin typeface="Times New Roman" panose="02020603050405020304" pitchFamily="18" charset="0"/>
                <a:cs typeface="Times New Roman" panose="02020603050405020304" pitchFamily="18" charset="0"/>
              </a:rPr>
              <a:t>trung</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binh</a:t>
            </a:r>
            <a:r>
              <a:rPr lang="en-US" sz="2800" dirty="0">
                <a:latin typeface="Times New Roman" panose="02020603050405020304" pitchFamily="18" charset="0"/>
                <a:cs typeface="Times New Roman" panose="02020603050405020304" pitchFamily="18" charset="0"/>
              </a:rPr>
              <a:t>: {0: 0.00}", </a:t>
            </a:r>
            <a:r>
              <a:rPr lang="en-US" sz="2800" dirty="0" err="1">
                <a:latin typeface="Times New Roman" panose="02020603050405020304" pitchFamily="18" charset="0"/>
                <a:cs typeface="Times New Roman" panose="02020603050405020304" pitchFamily="18" charset="0"/>
              </a:rPr>
              <a:t>dtb</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static </a:t>
            </a:r>
            <a:r>
              <a:rPr lang="en-US" sz="2800" dirty="0">
                <a:latin typeface="Times New Roman" panose="02020603050405020304" pitchFamily="18" charset="0"/>
                <a:cs typeface="Times New Roman" panose="02020603050405020304" pitchFamily="18" charset="0"/>
              </a:rPr>
              <a:t>float </a:t>
            </a:r>
            <a:r>
              <a:rPr lang="en-US" sz="2800" dirty="0" err="1">
                <a:latin typeface="Times New Roman" panose="02020603050405020304" pitchFamily="18" charset="0"/>
                <a:cs typeface="Times New Roman" panose="02020603050405020304" pitchFamily="18" charset="0"/>
              </a:rPr>
              <a:t>TinhTrungBinh</a:t>
            </a:r>
            <a:r>
              <a:rPr lang="en-US" sz="2800" dirty="0">
                <a:latin typeface="Times New Roman" panose="02020603050405020304" pitchFamily="18" charset="0"/>
                <a:cs typeface="Times New Roman" panose="02020603050405020304" pitchFamily="18" charset="0"/>
              </a:rPr>
              <a:t>(</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van, </a:t>
            </a:r>
            <a:r>
              <a:rPr lang="en-US" sz="2800" dirty="0" err="1">
                <a:latin typeface="Times New Roman" panose="02020603050405020304" pitchFamily="18" charset="0"/>
                <a:cs typeface="Times New Roman" panose="02020603050405020304" pitchFamily="18" charset="0"/>
              </a:rPr>
              <a:t>int</a:t>
            </a: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return </a:t>
            </a:r>
            <a:r>
              <a:rPr lang="en-US" sz="2800" dirty="0">
                <a:latin typeface="Times New Roman" panose="02020603050405020304" pitchFamily="18" charset="0"/>
                <a:cs typeface="Times New Roman" panose="02020603050405020304" pitchFamily="18" charset="0"/>
              </a:rPr>
              <a:t>(float)(</a:t>
            </a:r>
            <a:r>
              <a:rPr lang="en-US" sz="2800" dirty="0" err="1">
                <a:latin typeface="Times New Roman" panose="02020603050405020304" pitchFamily="18" charset="0"/>
                <a:cs typeface="Times New Roman" panose="02020603050405020304" pitchFamily="18" charset="0"/>
              </a:rPr>
              <a:t>toan</a:t>
            </a:r>
            <a:r>
              <a:rPr lang="en-US" sz="2800" dirty="0">
                <a:latin typeface="Times New Roman" panose="02020603050405020304" pitchFamily="18" charset="0"/>
                <a:cs typeface="Times New Roman" panose="02020603050405020304" pitchFamily="18" charset="0"/>
              </a:rPr>
              <a:t> + van) / 2;</a:t>
            </a:r>
          </a:p>
          <a:p>
            <a:pPr eaLnBrk="1" hangingPunct="1">
              <a:spcBef>
                <a:spcPct val="20000"/>
              </a:spcBef>
              <a:buClr>
                <a:schemeClr val="hlink"/>
              </a:buClr>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a:t>
            </a: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6709451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628650" y="152401"/>
            <a:ext cx="7886700" cy="609599"/>
          </a:xfrm>
        </p:spPr>
        <p:txBody>
          <a:bodyPr>
            <a:noAutofit/>
          </a:bodyPr>
          <a:lstStyle/>
          <a:p>
            <a:pPr>
              <a:defRPr/>
            </a:pPr>
            <a:r>
              <a:rPr lang="en-US" sz="2500" dirty="0" err="1">
                <a:solidFill>
                  <a:schemeClr val="accent2">
                    <a:lumMod val="50000"/>
                  </a:schemeClr>
                </a:solidFill>
              </a:rPr>
              <a:t>Cài</a:t>
            </a:r>
            <a:r>
              <a:rPr lang="en-US" sz="2500" dirty="0">
                <a:solidFill>
                  <a:schemeClr val="accent2">
                    <a:lumMod val="50000"/>
                  </a:schemeClr>
                </a:solidFill>
              </a:rPr>
              <a:t> </a:t>
            </a:r>
            <a:r>
              <a:rPr lang="en-US" sz="2500" dirty="0" err="1">
                <a:solidFill>
                  <a:schemeClr val="accent2">
                    <a:lumMod val="50000"/>
                  </a:schemeClr>
                </a:solidFill>
              </a:rPr>
              <a:t>đặt</a:t>
            </a:r>
            <a:r>
              <a:rPr lang="en-US" sz="2500" dirty="0">
                <a:solidFill>
                  <a:schemeClr val="accent2">
                    <a:lumMod val="50000"/>
                  </a:schemeClr>
                </a:solidFill>
              </a:rPr>
              <a:t> </a:t>
            </a:r>
            <a:r>
              <a:rPr lang="en-US" sz="2500" dirty="0" err="1">
                <a:solidFill>
                  <a:schemeClr val="accent2">
                    <a:lumMod val="50000"/>
                  </a:schemeClr>
                </a:solidFill>
              </a:rPr>
              <a:t>với</a:t>
            </a:r>
            <a:r>
              <a:rPr lang="en-US" sz="2500" dirty="0">
                <a:solidFill>
                  <a:schemeClr val="accent2">
                    <a:lumMod val="50000"/>
                  </a:schemeClr>
                </a:solidFill>
              </a:rPr>
              <a:t> </a:t>
            </a:r>
            <a:r>
              <a:rPr lang="en-US" sz="2500" dirty="0" err="1">
                <a:solidFill>
                  <a:schemeClr val="accent2">
                    <a:lumMod val="50000"/>
                  </a:schemeClr>
                </a:solidFill>
              </a:rPr>
              <a:t>pp</a:t>
            </a:r>
            <a:r>
              <a:rPr lang="en-US" sz="2500" dirty="0">
                <a:solidFill>
                  <a:schemeClr val="accent2">
                    <a:lumMod val="50000"/>
                  </a:schemeClr>
                </a:solidFill>
              </a:rPr>
              <a:t> </a:t>
            </a:r>
            <a:r>
              <a:rPr lang="en-US" sz="2500" dirty="0" err="1">
                <a:solidFill>
                  <a:schemeClr val="accent2">
                    <a:lumMod val="50000"/>
                  </a:schemeClr>
                </a:solidFill>
              </a:rPr>
              <a:t>lập</a:t>
            </a:r>
            <a:r>
              <a:rPr lang="en-US" sz="2500" dirty="0">
                <a:solidFill>
                  <a:schemeClr val="accent2">
                    <a:lumMod val="50000"/>
                  </a:schemeClr>
                </a:solidFill>
              </a:rPr>
              <a:t> </a:t>
            </a:r>
            <a:r>
              <a:rPr lang="en-US" sz="2500" dirty="0" err="1">
                <a:solidFill>
                  <a:schemeClr val="accent2">
                    <a:lumMod val="50000"/>
                  </a:schemeClr>
                </a:solidFill>
              </a:rPr>
              <a:t>trình</a:t>
            </a:r>
            <a:r>
              <a:rPr lang="en-US" sz="2500" dirty="0">
                <a:solidFill>
                  <a:schemeClr val="accent2">
                    <a:lumMod val="50000"/>
                  </a:schemeClr>
                </a:solidFill>
              </a:rPr>
              <a:t> </a:t>
            </a:r>
            <a:r>
              <a:rPr lang="en-US" sz="2500" dirty="0" err="1">
                <a:solidFill>
                  <a:schemeClr val="accent2">
                    <a:lumMod val="50000"/>
                  </a:schemeClr>
                </a:solidFill>
              </a:rPr>
              <a:t>thủ</a:t>
            </a:r>
            <a:r>
              <a:rPr lang="en-US" sz="2500" dirty="0">
                <a:solidFill>
                  <a:schemeClr val="accent2">
                    <a:lumMod val="50000"/>
                  </a:schemeClr>
                </a:solidFill>
              </a:rPr>
              <a:t> </a:t>
            </a:r>
            <a:r>
              <a:rPr lang="en-US" sz="2500" dirty="0" err="1">
                <a:solidFill>
                  <a:schemeClr val="accent2">
                    <a:lumMod val="50000"/>
                  </a:schemeClr>
                </a:solidFill>
              </a:rPr>
              <a:t>tục</a:t>
            </a:r>
            <a:r>
              <a:rPr lang="en-US" sz="2500" dirty="0">
                <a:solidFill>
                  <a:schemeClr val="accent2">
                    <a:lumMod val="50000"/>
                  </a:schemeClr>
                </a:solidFill>
              </a:rPr>
              <a:t> (</a:t>
            </a:r>
            <a:r>
              <a:rPr lang="en-US" sz="2500" dirty="0" err="1">
                <a:solidFill>
                  <a:schemeClr val="accent2">
                    <a:lumMod val="50000"/>
                  </a:schemeClr>
                </a:solidFill>
              </a:rPr>
              <a:t>dùng</a:t>
            </a:r>
            <a:r>
              <a:rPr lang="en-US" sz="2500" dirty="0">
                <a:solidFill>
                  <a:schemeClr val="accent2">
                    <a:lumMod val="50000"/>
                  </a:schemeClr>
                </a:solidFill>
              </a:rPr>
              <a:t> </a:t>
            </a:r>
            <a:r>
              <a:rPr lang="en-US" sz="2500" dirty="0" err="1">
                <a:solidFill>
                  <a:schemeClr val="accent2">
                    <a:lumMod val="50000"/>
                  </a:schemeClr>
                </a:solidFill>
              </a:rPr>
              <a:t>biến</a:t>
            </a:r>
            <a:r>
              <a:rPr lang="en-US" sz="2500" dirty="0">
                <a:solidFill>
                  <a:schemeClr val="accent2">
                    <a:lumMod val="50000"/>
                  </a:schemeClr>
                </a:solidFill>
              </a:rPr>
              <a:t> </a:t>
            </a:r>
            <a:r>
              <a:rPr lang="en-US" sz="2500" dirty="0" err="1">
                <a:solidFill>
                  <a:schemeClr val="accent2">
                    <a:lumMod val="50000"/>
                  </a:schemeClr>
                </a:solidFill>
              </a:rPr>
              <a:t>cục</a:t>
            </a:r>
            <a:r>
              <a:rPr lang="en-US" sz="2500" dirty="0">
                <a:solidFill>
                  <a:schemeClr val="accent2">
                    <a:lumMod val="50000"/>
                  </a:schemeClr>
                </a:solidFill>
              </a:rPr>
              <a:t> </a:t>
            </a:r>
            <a:r>
              <a:rPr lang="en-US" sz="2500" dirty="0" err="1">
                <a:solidFill>
                  <a:schemeClr val="accent2">
                    <a:lumMod val="50000"/>
                  </a:schemeClr>
                </a:solidFill>
              </a:rPr>
              <a:t>bộ</a:t>
            </a:r>
            <a:r>
              <a:rPr lang="en-US" sz="2500" dirty="0">
                <a:solidFill>
                  <a:schemeClr val="accent2">
                    <a:lumMod val="50000"/>
                  </a:schemeClr>
                </a:solidFill>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7027DE5-4DD3-46E3-A12B-81B7BA87B06E}" type="slidenum">
              <a:rPr lang="en-US">
                <a:solidFill>
                  <a:schemeClr val="bg1"/>
                </a:solidFill>
                <a:latin typeface="Verdana" panose="020B0604030504040204" pitchFamily="34" charset="0"/>
              </a:rPr>
              <a:pPr eaLnBrk="1" hangingPunct="1"/>
              <a:t>18</a:t>
            </a:fld>
            <a:endParaRPr lang="en-US">
              <a:solidFill>
                <a:schemeClr val="bg1"/>
              </a:solidFill>
              <a:latin typeface="Verdana" panose="020B0604030504040204" pitchFamily="34" charset="0"/>
            </a:endParaRPr>
          </a:p>
        </p:txBody>
      </p:sp>
      <p:sp>
        <p:nvSpPr>
          <p:cNvPr id="17414" name="Content Placeholder 2"/>
          <p:cNvSpPr txBox="1">
            <a:spLocks/>
          </p:cNvSpPr>
          <p:nvPr/>
        </p:nvSpPr>
        <p:spPr bwMode="gray">
          <a:xfrm>
            <a:off x="628650" y="1600200"/>
            <a:ext cx="7600950" cy="3657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static </a:t>
            </a:r>
            <a:r>
              <a:rPr lang="en-US" sz="3200" dirty="0">
                <a:latin typeface="Times New Roman" panose="02020603050405020304" pitchFamily="18" charset="0"/>
                <a:cs typeface="Times New Roman" panose="02020603050405020304" pitchFamily="18" charset="0"/>
              </a:rPr>
              <a:t>void Main(string[] </a:t>
            </a:r>
            <a:r>
              <a:rPr lang="en-US" sz="3200" dirty="0" err="1">
                <a:latin typeface="Times New Roman" panose="02020603050405020304" pitchFamily="18" charset="0"/>
                <a:cs typeface="Times New Roman" panose="02020603050405020304" pitchFamily="18" charset="0"/>
              </a:rPr>
              <a:t>args</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		string </a:t>
            </a:r>
            <a:r>
              <a:rPr lang="en-US" sz="3200" dirty="0" err="1">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int</a:t>
            </a:r>
            <a:r>
              <a:rPr lang="en-US" sz="3200" dirty="0">
                <a:latin typeface="Times New Roman" panose="02020603050405020304" pitchFamily="18" charset="0"/>
                <a:cs typeface="Times New Roman" panose="02020603050405020304" pitchFamily="18" charset="0"/>
              </a:rPr>
              <a:t> 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 float </a:t>
            </a:r>
            <a:r>
              <a:rPr lang="en-US" sz="3200" dirty="0" err="1">
                <a:latin typeface="Times New Roman" panose="02020603050405020304" pitchFamily="18" charset="0"/>
                <a:cs typeface="Times New Roman" panose="02020603050405020304" pitchFamily="18" charset="0"/>
              </a:rPr>
              <a:t>dtb</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(out </a:t>
            </a:r>
            <a:r>
              <a:rPr lang="en-US" sz="3200" dirty="0" err="1">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out van, out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dtb</a:t>
            </a: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TinhTrungBinh</a:t>
            </a:r>
            <a:r>
              <a:rPr lang="en-US" sz="3200" dirty="0">
                <a:latin typeface="Times New Roman" panose="02020603050405020304" pitchFamily="18" charset="0"/>
                <a:cs typeface="Times New Roman" panose="02020603050405020304" pitchFamily="18" charset="0"/>
              </a:rPr>
              <a:t>(van,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Xuat</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hoten</a:t>
            </a:r>
            <a:r>
              <a:rPr lang="en-US" sz="3200" dirty="0">
                <a:latin typeface="Times New Roman" panose="02020603050405020304" pitchFamily="18" charset="0"/>
                <a:cs typeface="Times New Roman" panose="02020603050405020304" pitchFamily="18" charset="0"/>
              </a:rPr>
              <a:t>, van, </a:t>
            </a:r>
            <a:r>
              <a:rPr lang="en-US" sz="3200" dirty="0" err="1">
                <a:latin typeface="Times New Roman" panose="02020603050405020304" pitchFamily="18" charset="0"/>
                <a:cs typeface="Times New Roman" panose="02020603050405020304" pitchFamily="18" charset="0"/>
              </a:rPr>
              <a:t>toan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dtb</a:t>
            </a:r>
            <a:r>
              <a:rPr lang="en-US" sz="32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
        <p:nvSpPr>
          <p:cNvPr id="17415" name="Rectangle 2"/>
          <p:cNvSpPr>
            <a:spLocks noChangeArrowheads="1"/>
          </p:cNvSpPr>
          <p:nvPr/>
        </p:nvSpPr>
        <p:spPr bwMode="auto">
          <a:xfrm>
            <a:off x="628650" y="5827693"/>
            <a:ext cx="7886700" cy="95410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eaLnBrk="1" hangingPunct="1">
              <a:buFont typeface="Wingdings" panose="05000000000000000000" pitchFamily="2" charset="2"/>
              <a:buNone/>
            </a:pPr>
            <a:r>
              <a:rPr lang="vi-VN" sz="2800" dirty="0">
                <a:sym typeface="Wingdings" panose="05000000000000000000" pitchFamily="2" charset="2"/>
              </a:rPr>
              <a:t></a:t>
            </a:r>
            <a:r>
              <a:rPr lang="vi-VN" sz="2800" dirty="0"/>
              <a:t> Phải quan tâm đến tham số</a:t>
            </a:r>
            <a:r>
              <a:rPr lang="en-US" sz="2800" dirty="0"/>
              <a:t>: </a:t>
            </a:r>
            <a:r>
              <a:rPr lang="en-US" sz="2800" dirty="0" err="1"/>
              <a:t>Trị</a:t>
            </a:r>
            <a:r>
              <a:rPr lang="en-US" sz="2800" dirty="0"/>
              <a:t>, </a:t>
            </a:r>
            <a:r>
              <a:rPr lang="en-US" sz="2800" dirty="0" err="1"/>
              <a:t>chiếu</a:t>
            </a:r>
            <a:r>
              <a:rPr lang="en-US" sz="2800" dirty="0"/>
              <a:t> </a:t>
            </a:r>
            <a:r>
              <a:rPr lang="en-US" sz="2800" dirty="0" err="1"/>
              <a:t>và</a:t>
            </a:r>
            <a:r>
              <a:rPr lang="en-US" sz="2800" dirty="0"/>
              <a:t> </a:t>
            </a:r>
            <a:r>
              <a:rPr lang="en-US" sz="2800" dirty="0" err="1"/>
              <a:t>giá</a:t>
            </a:r>
            <a:r>
              <a:rPr lang="en-US" sz="2800" dirty="0"/>
              <a:t> </a:t>
            </a:r>
            <a:r>
              <a:rPr lang="en-US" sz="2800" dirty="0" err="1"/>
              <a:t>trị</a:t>
            </a:r>
            <a:r>
              <a:rPr lang="en-US" sz="2800" dirty="0"/>
              <a:t> </a:t>
            </a:r>
            <a:r>
              <a:rPr lang="en-US" sz="2800" dirty="0" err="1"/>
              <a:t>trả</a:t>
            </a:r>
            <a:r>
              <a:rPr lang="en-US" sz="2800" dirty="0"/>
              <a:t> </a:t>
            </a:r>
            <a:r>
              <a:rPr lang="en-US" sz="2800" dirty="0" err="1"/>
              <a:t>về</a:t>
            </a:r>
            <a:r>
              <a:rPr lang="en-US" sz="2800" dirty="0"/>
              <a:t> </a:t>
            </a:r>
            <a:r>
              <a:rPr lang="en-US" sz="2800" dirty="0" err="1"/>
              <a:t>của</a:t>
            </a:r>
            <a:r>
              <a:rPr lang="en-US" sz="2800" dirty="0"/>
              <a:t> </a:t>
            </a:r>
            <a:r>
              <a:rPr lang="en-US" sz="2800" dirty="0" err="1"/>
              <a:t>mỗi</a:t>
            </a:r>
            <a:r>
              <a:rPr lang="en-US" sz="2800" dirty="0"/>
              <a:t> </a:t>
            </a:r>
            <a:r>
              <a:rPr lang="en-US" sz="2800" dirty="0" err="1"/>
              <a:t>phương</a:t>
            </a:r>
            <a:r>
              <a:rPr lang="en-US" sz="2800" dirty="0"/>
              <a:t> </a:t>
            </a:r>
            <a:r>
              <a:rPr lang="en-US" sz="2800" dirty="0" err="1"/>
              <a:t>thức</a:t>
            </a:r>
            <a:r>
              <a:rPr lang="vi-VN" sz="2800" dirty="0"/>
              <a:t>.</a:t>
            </a:r>
            <a:endParaRPr lang="en-US" sz="2800" dirty="0"/>
          </a:p>
        </p:txBody>
      </p:sp>
    </p:spTree>
    <p:extLst>
      <p:ext uri="{BB962C8B-B14F-4D97-AF65-F5344CB8AC3E}">
        <p14:creationId xmlns:p14="http://schemas.microsoft.com/office/powerpoint/2010/main" xmlns="" val="226260088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28650" y="1"/>
            <a:ext cx="7886700" cy="914399"/>
          </a:xfrm>
        </p:spPr>
        <p:txBody>
          <a:bodyPr>
            <a:noAutofit/>
          </a:bodyPr>
          <a:lstStyle/>
          <a:p>
            <a:pPr algn="just"/>
            <a:r>
              <a:rPr lang="en-US" sz="2500" b="0" dirty="0" err="1" smtClean="0">
                <a:solidFill>
                  <a:schemeClr val="accent2">
                    <a:lumMod val="50000"/>
                  </a:schemeClr>
                </a:solidFill>
              </a:rPr>
              <a:t>Cài</a:t>
            </a:r>
            <a:r>
              <a:rPr lang="en-US" sz="2500" b="0" dirty="0" smtClean="0">
                <a:solidFill>
                  <a:schemeClr val="accent2">
                    <a:lumMod val="50000"/>
                  </a:schemeClr>
                </a:solidFill>
              </a:rPr>
              <a:t> </a:t>
            </a:r>
            <a:r>
              <a:rPr lang="en-US" sz="2500" b="0" dirty="0" err="1" smtClean="0">
                <a:solidFill>
                  <a:schemeClr val="accent2">
                    <a:lumMod val="50000"/>
                  </a:schemeClr>
                </a:solidFill>
              </a:rPr>
              <a:t>đặt</a:t>
            </a:r>
            <a:r>
              <a:rPr lang="en-US" sz="2500" b="0" dirty="0" smtClean="0">
                <a:solidFill>
                  <a:schemeClr val="accent2">
                    <a:lumMod val="50000"/>
                  </a:schemeClr>
                </a:solidFill>
              </a:rPr>
              <a:t> </a:t>
            </a:r>
            <a:r>
              <a:rPr lang="en-US" sz="2500" b="0" dirty="0" err="1" smtClean="0">
                <a:solidFill>
                  <a:schemeClr val="accent2">
                    <a:lumMod val="50000"/>
                  </a:schemeClr>
                </a:solidFill>
              </a:rPr>
              <a:t>với</a:t>
            </a:r>
            <a:r>
              <a:rPr lang="en-US" sz="2500" b="0" dirty="0" smtClean="0">
                <a:solidFill>
                  <a:schemeClr val="accent2">
                    <a:lumMod val="50000"/>
                  </a:schemeClr>
                </a:solidFill>
              </a:rPr>
              <a:t> </a:t>
            </a:r>
            <a:r>
              <a:rPr lang="en-US" sz="2500" b="0" dirty="0" err="1" smtClean="0">
                <a:solidFill>
                  <a:schemeClr val="accent2">
                    <a:lumMod val="50000"/>
                  </a:schemeClr>
                </a:solidFill>
              </a:rPr>
              <a:t>pp</a:t>
            </a:r>
            <a:r>
              <a:rPr lang="en-US" sz="2500" b="0" dirty="0" smtClean="0">
                <a:solidFill>
                  <a:schemeClr val="accent2">
                    <a:lumMod val="50000"/>
                  </a:schemeClr>
                </a:solidFill>
              </a:rPr>
              <a:t> </a:t>
            </a:r>
            <a:r>
              <a:rPr lang="en-US" sz="2500" b="0" dirty="0" err="1" smtClean="0">
                <a:solidFill>
                  <a:schemeClr val="accent2">
                    <a:lumMod val="50000"/>
                  </a:schemeClr>
                </a:solidFill>
              </a:rPr>
              <a:t>lập</a:t>
            </a:r>
            <a:r>
              <a:rPr lang="en-US" sz="2500" b="0" dirty="0" smtClean="0">
                <a:solidFill>
                  <a:schemeClr val="accent2">
                    <a:lumMod val="50000"/>
                  </a:schemeClr>
                </a:solidFill>
              </a:rPr>
              <a:t> </a:t>
            </a:r>
            <a:r>
              <a:rPr lang="en-US" sz="2500" b="0" dirty="0" err="1" smtClean="0">
                <a:solidFill>
                  <a:schemeClr val="accent2">
                    <a:lumMod val="50000"/>
                  </a:schemeClr>
                </a:solidFill>
              </a:rPr>
              <a:t>trình</a:t>
            </a:r>
            <a:r>
              <a:rPr lang="en-US" sz="2500" b="0" dirty="0" smtClean="0">
                <a:solidFill>
                  <a:schemeClr val="accent2">
                    <a:lumMod val="50000"/>
                  </a:schemeClr>
                </a:solidFill>
              </a:rPr>
              <a:t> </a:t>
            </a:r>
            <a:r>
              <a:rPr lang="en-US" sz="2500" b="0" dirty="0" err="1" smtClean="0">
                <a:solidFill>
                  <a:schemeClr val="accent2">
                    <a:lumMod val="50000"/>
                  </a:schemeClr>
                </a:solidFill>
              </a:rPr>
              <a:t>thủ</a:t>
            </a:r>
            <a:r>
              <a:rPr lang="en-US" sz="2500" b="0" dirty="0" smtClean="0">
                <a:solidFill>
                  <a:schemeClr val="accent2">
                    <a:lumMod val="50000"/>
                  </a:schemeClr>
                </a:solidFill>
              </a:rPr>
              <a:t> </a:t>
            </a:r>
            <a:r>
              <a:rPr lang="en-US" sz="2500" b="0" dirty="0" err="1" smtClean="0">
                <a:solidFill>
                  <a:schemeClr val="accent2">
                    <a:lumMod val="50000"/>
                  </a:schemeClr>
                </a:solidFill>
              </a:rPr>
              <a:t>tục</a:t>
            </a:r>
            <a:r>
              <a:rPr lang="en-US" sz="2500" b="0" dirty="0" smtClean="0">
                <a:solidFill>
                  <a:schemeClr val="accent2">
                    <a:lumMod val="50000"/>
                  </a:schemeClr>
                </a:solidFill>
              </a:rPr>
              <a:t> (</a:t>
            </a:r>
            <a:r>
              <a:rPr lang="en-US" sz="2500" b="0" dirty="0" err="1" smtClean="0">
                <a:solidFill>
                  <a:schemeClr val="accent2">
                    <a:lumMod val="50000"/>
                  </a:schemeClr>
                </a:solidFill>
              </a:rPr>
              <a:t>dùng</a:t>
            </a:r>
            <a:r>
              <a:rPr lang="en-US" sz="2500" b="0" dirty="0" smtClean="0">
                <a:solidFill>
                  <a:schemeClr val="accent2">
                    <a:lumMod val="50000"/>
                  </a:schemeClr>
                </a:solidFill>
              </a:rPr>
              <a:t> </a:t>
            </a:r>
            <a:r>
              <a:rPr lang="en-US" sz="2500" b="0" dirty="0" err="1" smtClean="0">
                <a:solidFill>
                  <a:schemeClr val="accent2">
                    <a:lumMod val="50000"/>
                  </a:schemeClr>
                </a:solidFill>
              </a:rPr>
              <a:t>biến</a:t>
            </a:r>
            <a:r>
              <a:rPr lang="en-US" sz="2500" b="0" dirty="0" smtClean="0">
                <a:solidFill>
                  <a:schemeClr val="accent2">
                    <a:lumMod val="50000"/>
                  </a:schemeClr>
                </a:solidFill>
              </a:rPr>
              <a:t> </a:t>
            </a:r>
            <a:r>
              <a:rPr lang="en-US" sz="2500" b="0" dirty="0" err="1" smtClean="0">
                <a:solidFill>
                  <a:schemeClr val="accent2">
                    <a:lumMod val="50000"/>
                  </a:schemeClr>
                </a:solidFill>
              </a:rPr>
              <a:t>cấu</a:t>
            </a:r>
            <a:r>
              <a:rPr lang="en-US" sz="2500" b="0" dirty="0" smtClean="0">
                <a:solidFill>
                  <a:schemeClr val="accent2">
                    <a:lumMod val="50000"/>
                  </a:schemeClr>
                </a:solidFill>
              </a:rPr>
              <a:t> </a:t>
            </a:r>
            <a:r>
              <a:rPr lang="en-US" sz="2500" b="0" dirty="0" err="1" smtClean="0">
                <a:solidFill>
                  <a:schemeClr val="accent2">
                    <a:lumMod val="50000"/>
                  </a:schemeClr>
                </a:solidFill>
              </a:rPr>
              <a:t>trúc</a:t>
            </a:r>
            <a:r>
              <a:rPr lang="en-US" sz="2500" b="0" dirty="0" smtClean="0">
                <a:solidFill>
                  <a:schemeClr val="accent2">
                    <a:lumMod val="50000"/>
                  </a:schemeClr>
                </a:solidFill>
              </a:rPr>
              <a:t> </a:t>
            </a:r>
            <a:r>
              <a:rPr lang="en-US" sz="2500" b="0" dirty="0" err="1" smtClean="0">
                <a:solidFill>
                  <a:schemeClr val="accent2">
                    <a:lumMod val="50000"/>
                  </a:schemeClr>
                </a:solidFill>
              </a:rPr>
              <a:t>cục</a:t>
            </a:r>
            <a:r>
              <a:rPr lang="en-US" sz="2500" b="0" dirty="0" smtClean="0">
                <a:solidFill>
                  <a:schemeClr val="accent2">
                    <a:lumMod val="50000"/>
                  </a:schemeClr>
                </a:solidFill>
              </a:rPr>
              <a:t> </a:t>
            </a:r>
            <a:r>
              <a:rPr lang="en-US" sz="2500" b="0" dirty="0" err="1" smtClean="0">
                <a:solidFill>
                  <a:schemeClr val="accent2">
                    <a:lumMod val="50000"/>
                  </a:schemeClr>
                </a:solidFill>
              </a:rPr>
              <a:t>bộ</a:t>
            </a:r>
            <a:r>
              <a:rPr lang="en-US" sz="2500" b="0" dirty="0" smtClean="0">
                <a:solidFill>
                  <a:schemeClr val="accent2">
                    <a:lumMod val="50000"/>
                  </a:schemeClr>
                </a:solidFill>
              </a:rPr>
              <a:t>)</a:t>
            </a:r>
            <a:endParaRPr lang="en-US" sz="25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9E58D5-D760-4087-880D-ECD3790BCCF9}" type="slidenum">
              <a:rPr lang="en-US">
                <a:solidFill>
                  <a:schemeClr val="bg1"/>
                </a:solidFill>
                <a:latin typeface="Verdana" panose="020B0604030504040204" pitchFamily="34" charset="0"/>
              </a:rPr>
              <a:pPr eaLnBrk="1" hangingPunct="1"/>
              <a:t>19</a:t>
            </a:fld>
            <a:endParaRPr lang="en-US">
              <a:solidFill>
                <a:schemeClr val="bg1"/>
              </a:solidFill>
              <a:latin typeface="Verdana" panose="020B0604030504040204" pitchFamily="34" charset="0"/>
            </a:endParaRPr>
          </a:p>
        </p:txBody>
      </p:sp>
      <p:sp>
        <p:nvSpPr>
          <p:cNvPr id="8" name="Content Placeholder 2"/>
          <p:cNvSpPr txBox="1">
            <a:spLocks/>
          </p:cNvSpPr>
          <p:nvPr/>
        </p:nvSpPr>
        <p:spPr bwMode="gray">
          <a:xfrm>
            <a:off x="628650" y="1524000"/>
            <a:ext cx="8439150" cy="472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a:lstStyle>
          <a:p>
            <a:pPr marL="274320" indent="-274320" eaLnBrk="1" fontAlgn="auto" hangingPunct="1">
              <a:spcAft>
                <a:spcPts val="0"/>
              </a:spcAft>
              <a:buFont typeface="Wingdings" pitchFamily="2" charset="2"/>
              <a:buNone/>
              <a:defRPr/>
            </a:pPr>
            <a:r>
              <a:rPr lang="en-US" sz="2400" b="0" dirty="0" err="1" smtClean="0">
                <a:solidFill>
                  <a:schemeClr val="tx1"/>
                </a:solidFill>
                <a:latin typeface="Times New Roman" panose="02020603050405020304" pitchFamily="18" charset="0"/>
                <a:cs typeface="Times New Roman" panose="02020603050405020304" pitchFamily="18" charset="0"/>
              </a:rPr>
              <a:t>struct</a:t>
            </a:r>
            <a:r>
              <a:rPr lang="en-US" sz="2400" b="0" dirty="0" smtClean="0">
                <a:solidFill>
                  <a:schemeClr val="tx1"/>
                </a:solidFill>
                <a:latin typeface="Times New Roman" panose="02020603050405020304" pitchFamily="18" charset="0"/>
                <a:cs typeface="Times New Roman" panose="02020603050405020304" pitchFamily="18" charset="0"/>
              </a:rPr>
              <a:t> HOCSINH</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public string </a:t>
            </a:r>
            <a:r>
              <a:rPr lang="en-US" sz="2400" b="0" dirty="0" err="1" smtClean="0">
                <a:solidFill>
                  <a:schemeClr val="tx1"/>
                </a:solidFill>
                <a:latin typeface="Times New Roman" panose="02020603050405020304" pitchFamily="18" charset="0"/>
                <a:cs typeface="Times New Roman" panose="02020603050405020304" pitchFamily="18" charset="0"/>
              </a:rPr>
              <a:t>hoten</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public </a:t>
            </a:r>
            <a:r>
              <a:rPr lang="en-US" sz="2400" b="0" dirty="0" err="1" smtClean="0">
                <a:solidFill>
                  <a:schemeClr val="tx1"/>
                </a:solidFill>
                <a:latin typeface="Times New Roman" panose="02020603050405020304" pitchFamily="18" charset="0"/>
                <a:cs typeface="Times New Roman" panose="02020603050405020304" pitchFamily="18" charset="0"/>
              </a:rPr>
              <a:t>int</a:t>
            </a:r>
            <a:r>
              <a:rPr lang="en-US" sz="2400" b="0" dirty="0" smtClean="0">
                <a:solidFill>
                  <a:schemeClr val="tx1"/>
                </a:solidFill>
                <a:latin typeface="Times New Roman" panose="02020603050405020304" pitchFamily="18" charset="0"/>
                <a:cs typeface="Times New Roman" panose="02020603050405020304" pitchFamily="18" charset="0"/>
              </a:rPr>
              <a:t> van, </a:t>
            </a:r>
            <a:r>
              <a:rPr lang="en-US" sz="2400" b="0" dirty="0" err="1" smtClean="0">
                <a:solidFill>
                  <a:schemeClr val="tx1"/>
                </a:solidFill>
                <a:latin typeface="Times New Roman" panose="02020603050405020304" pitchFamily="18" charset="0"/>
                <a:cs typeface="Times New Roman" panose="02020603050405020304" pitchFamily="18" charset="0"/>
              </a:rPr>
              <a:t>toan</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public float </a:t>
            </a:r>
            <a:r>
              <a:rPr lang="en-US" sz="2400" b="0" dirty="0" err="1" smtClean="0">
                <a:solidFill>
                  <a:schemeClr val="tx1"/>
                </a:solidFill>
                <a:latin typeface="Times New Roman" panose="02020603050405020304" pitchFamily="18" charset="0"/>
                <a:cs typeface="Times New Roman" panose="02020603050405020304" pitchFamily="18" charset="0"/>
              </a:rPr>
              <a:t>dtb</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static void Main(string[] </a:t>
            </a:r>
            <a:r>
              <a:rPr lang="en-US" sz="2400" b="0" dirty="0" err="1" smtClean="0">
                <a:solidFill>
                  <a:schemeClr val="tx1"/>
                </a:solidFill>
                <a:latin typeface="Times New Roman" panose="02020603050405020304" pitchFamily="18" charset="0"/>
                <a:cs typeface="Times New Roman" panose="02020603050405020304" pitchFamily="18" charset="0"/>
              </a:rPr>
              <a:t>args</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HOCSINH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(out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Xuat</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r>
              <a:rPr lang="en-US" smtClean="0"/>
              <a:t>Nội dung</a:t>
            </a:r>
            <a:endParaRPr lang="en-US" smtClean="0">
              <a:solidFill>
                <a:schemeClr val="accent1"/>
              </a:solidFill>
            </a:endParaRPr>
          </a:p>
        </p:txBody>
      </p:sp>
      <p:sp>
        <p:nvSpPr>
          <p:cNvPr id="25" name="Content Placeholder 2"/>
          <p:cNvSpPr>
            <a:spLocks noGrp="1"/>
          </p:cNvSpPr>
          <p:nvPr>
            <p:ph idx="1"/>
          </p:nvPr>
        </p:nvSpPr>
        <p:spPr>
          <a:xfrm>
            <a:off x="228600" y="1600200"/>
            <a:ext cx="8686800" cy="5105400"/>
          </a:xfrm>
        </p:spPr>
        <p:txBody>
          <a:bodyPr>
            <a:noAutofit/>
          </a:bodyPr>
          <a:lstStyle/>
          <a:p>
            <a:pPr marL="422910" indent="-457200" algn="just" eaLnBrk="1" fontAlgn="auto" hangingPunct="1">
              <a:lnSpc>
                <a:spcPct val="150000"/>
              </a:lnSpc>
              <a:spcAft>
                <a:spcPts val="0"/>
              </a:spcAft>
              <a:buFont typeface="+mj-lt"/>
              <a:buAutoNum type="arabicPeriod"/>
              <a:defRPr/>
            </a:pPr>
            <a:r>
              <a:rPr lang="en-US" b="0" dirty="0" err="1" smtClean="0"/>
              <a:t>Giới</a:t>
            </a:r>
            <a:r>
              <a:rPr lang="en-US" b="0" dirty="0" smtClean="0"/>
              <a:t> </a:t>
            </a:r>
            <a:r>
              <a:rPr lang="en-US" dirty="0" err="1" smtClean="0"/>
              <a:t>thiệu</a:t>
            </a:r>
            <a:r>
              <a:rPr lang="en-US" dirty="0" smtClean="0"/>
              <a:t> </a:t>
            </a:r>
            <a:r>
              <a:rPr lang="en-US" dirty="0" err="1" smtClean="0"/>
              <a:t>các</a:t>
            </a:r>
            <a:r>
              <a:rPr lang="en-US" dirty="0" smtClean="0"/>
              <a:t> </a:t>
            </a:r>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 </a:t>
            </a:r>
            <a:r>
              <a:rPr lang="en-US" dirty="0" err="1" smtClean="0"/>
              <a:t>cổ</a:t>
            </a:r>
            <a:r>
              <a:rPr lang="en-US" dirty="0" smtClean="0"/>
              <a:t> </a:t>
            </a:r>
            <a:r>
              <a:rPr lang="en-US" dirty="0" err="1" smtClean="0"/>
              <a:t>điển</a:t>
            </a:r>
            <a:endParaRPr lang="en-US" b="0" dirty="0" smtClean="0"/>
          </a:p>
          <a:p>
            <a:pPr marL="422910" indent="-457200" algn="just" eaLnBrk="1" fontAlgn="auto" hangingPunct="1">
              <a:lnSpc>
                <a:spcPct val="150000"/>
              </a:lnSpc>
              <a:spcAft>
                <a:spcPts val="0"/>
              </a:spcAft>
              <a:buFont typeface="+mj-lt"/>
              <a:buAutoNum type="arabicPeriod"/>
              <a:defRPr/>
            </a:pPr>
            <a:r>
              <a:rPr lang="en-US" b="0" smtClean="0"/>
              <a:t>Giới thiệu phương pháp lập trình hướng đối tượng</a:t>
            </a:r>
          </a:p>
          <a:p>
            <a:pPr>
              <a:lnSpc>
                <a:spcPct val="150000"/>
              </a:lnSpc>
              <a:buNone/>
            </a:pPr>
            <a:r>
              <a:rPr lang="en-US" smtClean="0"/>
              <a:t>3. Khái </a:t>
            </a:r>
            <a:r>
              <a:rPr lang="en-US" smtClean="0"/>
              <a:t>niệm về lớp và đối tượng</a:t>
            </a:r>
          </a:p>
          <a:p>
            <a:pPr>
              <a:lnSpc>
                <a:spcPct val="150000"/>
              </a:lnSpc>
              <a:buNone/>
            </a:pPr>
            <a:r>
              <a:rPr lang="en-US" smtClean="0"/>
              <a:t>4. Thiết </a:t>
            </a:r>
            <a:r>
              <a:rPr lang="en-US" smtClean="0"/>
              <a:t>kế các thuộc tính và hành động của lớp</a:t>
            </a:r>
          </a:p>
          <a:p>
            <a:pPr>
              <a:lnSpc>
                <a:spcPct val="150000"/>
              </a:lnSpc>
              <a:buNone/>
            </a:pPr>
            <a:r>
              <a:rPr lang="en-US" smtClean="0"/>
              <a:t>5. Cài </a:t>
            </a:r>
            <a:r>
              <a:rPr lang="en-US" smtClean="0"/>
              <a:t>đặt các phương thức</a:t>
            </a:r>
          </a:p>
          <a:p>
            <a:pPr marL="422910" indent="-457200" algn="just" eaLnBrk="1" fontAlgn="auto" hangingPunct="1">
              <a:lnSpc>
                <a:spcPct val="150000"/>
              </a:lnSpc>
              <a:spcAft>
                <a:spcPts val="0"/>
              </a:spcAft>
              <a:buFont typeface="+mj-lt"/>
              <a:buAutoNum type="arabicPeriod"/>
              <a:defRPr/>
            </a:pPr>
            <a:endParaRPr lang="en-US" b="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29E9E8-1CAF-4EA5-9F51-3F2073EF04B5}" type="slidenum">
              <a:rPr lang="en-US">
                <a:solidFill>
                  <a:schemeClr val="bg1"/>
                </a:solidFill>
                <a:latin typeface="Verdana" panose="020B0604030504040204" pitchFamily="34" charset="0"/>
              </a:rPr>
              <a:pPr eaLnBrk="1" hangingPunct="1"/>
              <a:t>2</a:t>
            </a:fld>
            <a:endParaRPr lang="en-US">
              <a:solidFill>
                <a:schemeClr val="bg1"/>
              </a:solidFill>
              <a:latin typeface="Verdana" panose="020B0604030504040204" pitchFamily="34" charset="0"/>
            </a:endParaRPr>
          </a:p>
        </p:txBody>
      </p:sp>
      <p:sp>
        <p:nvSpPr>
          <p:cNvPr id="614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28650" y="1"/>
            <a:ext cx="7886700" cy="914399"/>
          </a:xfrm>
        </p:spPr>
        <p:txBody>
          <a:bodyPr>
            <a:noAutofit/>
          </a:bodyPr>
          <a:lstStyle/>
          <a:p>
            <a:pPr algn="just"/>
            <a:r>
              <a:rPr lang="en-US" sz="2500" b="0" dirty="0" err="1" smtClean="0">
                <a:solidFill>
                  <a:schemeClr val="accent2">
                    <a:lumMod val="50000"/>
                  </a:schemeClr>
                </a:solidFill>
              </a:rPr>
              <a:t>Cài</a:t>
            </a:r>
            <a:r>
              <a:rPr lang="en-US" sz="2500" b="0" dirty="0" smtClean="0">
                <a:solidFill>
                  <a:schemeClr val="accent2">
                    <a:lumMod val="50000"/>
                  </a:schemeClr>
                </a:solidFill>
              </a:rPr>
              <a:t> </a:t>
            </a:r>
            <a:r>
              <a:rPr lang="en-US" sz="2500" b="0" dirty="0" err="1" smtClean="0">
                <a:solidFill>
                  <a:schemeClr val="accent2">
                    <a:lumMod val="50000"/>
                  </a:schemeClr>
                </a:solidFill>
              </a:rPr>
              <a:t>đặt</a:t>
            </a:r>
            <a:r>
              <a:rPr lang="en-US" sz="2500" b="0" dirty="0" smtClean="0">
                <a:solidFill>
                  <a:schemeClr val="accent2">
                    <a:lumMod val="50000"/>
                  </a:schemeClr>
                </a:solidFill>
              </a:rPr>
              <a:t> </a:t>
            </a:r>
            <a:r>
              <a:rPr lang="en-US" sz="2500" b="0" dirty="0" err="1" smtClean="0">
                <a:solidFill>
                  <a:schemeClr val="accent2">
                    <a:lumMod val="50000"/>
                  </a:schemeClr>
                </a:solidFill>
              </a:rPr>
              <a:t>với</a:t>
            </a:r>
            <a:r>
              <a:rPr lang="en-US" sz="2500" b="0" dirty="0" smtClean="0">
                <a:solidFill>
                  <a:schemeClr val="accent2">
                    <a:lumMod val="50000"/>
                  </a:schemeClr>
                </a:solidFill>
              </a:rPr>
              <a:t> </a:t>
            </a:r>
            <a:r>
              <a:rPr lang="en-US" sz="2500" b="0" dirty="0" err="1" smtClean="0">
                <a:solidFill>
                  <a:schemeClr val="accent2">
                    <a:lumMod val="50000"/>
                  </a:schemeClr>
                </a:solidFill>
              </a:rPr>
              <a:t>pp</a:t>
            </a:r>
            <a:r>
              <a:rPr lang="en-US" sz="2500" b="0" dirty="0" smtClean="0">
                <a:solidFill>
                  <a:schemeClr val="accent2">
                    <a:lumMod val="50000"/>
                  </a:schemeClr>
                </a:solidFill>
              </a:rPr>
              <a:t> </a:t>
            </a:r>
            <a:r>
              <a:rPr lang="en-US" sz="2500" b="0" dirty="0" err="1" smtClean="0">
                <a:solidFill>
                  <a:schemeClr val="accent2">
                    <a:lumMod val="50000"/>
                  </a:schemeClr>
                </a:solidFill>
              </a:rPr>
              <a:t>lập</a:t>
            </a:r>
            <a:r>
              <a:rPr lang="en-US" sz="2500" b="0" dirty="0" smtClean="0">
                <a:solidFill>
                  <a:schemeClr val="accent2">
                    <a:lumMod val="50000"/>
                  </a:schemeClr>
                </a:solidFill>
              </a:rPr>
              <a:t> </a:t>
            </a:r>
            <a:r>
              <a:rPr lang="en-US" sz="2500" b="0" dirty="0" err="1" smtClean="0">
                <a:solidFill>
                  <a:schemeClr val="accent2">
                    <a:lumMod val="50000"/>
                  </a:schemeClr>
                </a:solidFill>
              </a:rPr>
              <a:t>trình</a:t>
            </a:r>
            <a:r>
              <a:rPr lang="en-US" sz="2500" b="0" dirty="0" smtClean="0">
                <a:solidFill>
                  <a:schemeClr val="accent2">
                    <a:lumMod val="50000"/>
                  </a:schemeClr>
                </a:solidFill>
              </a:rPr>
              <a:t> </a:t>
            </a:r>
            <a:r>
              <a:rPr lang="en-US" sz="2500" b="0" dirty="0" err="1" smtClean="0">
                <a:solidFill>
                  <a:schemeClr val="accent2">
                    <a:lumMod val="50000"/>
                  </a:schemeClr>
                </a:solidFill>
              </a:rPr>
              <a:t>thủ</a:t>
            </a:r>
            <a:r>
              <a:rPr lang="en-US" sz="2500" b="0" dirty="0" smtClean="0">
                <a:solidFill>
                  <a:schemeClr val="accent2">
                    <a:lumMod val="50000"/>
                  </a:schemeClr>
                </a:solidFill>
              </a:rPr>
              <a:t> </a:t>
            </a:r>
            <a:r>
              <a:rPr lang="en-US" sz="2500" b="0" dirty="0" err="1" smtClean="0">
                <a:solidFill>
                  <a:schemeClr val="accent2">
                    <a:lumMod val="50000"/>
                  </a:schemeClr>
                </a:solidFill>
              </a:rPr>
              <a:t>tục</a:t>
            </a:r>
            <a:r>
              <a:rPr lang="en-US" sz="2500" b="0" dirty="0" smtClean="0">
                <a:solidFill>
                  <a:schemeClr val="accent2">
                    <a:lumMod val="50000"/>
                  </a:schemeClr>
                </a:solidFill>
              </a:rPr>
              <a:t> (</a:t>
            </a:r>
            <a:r>
              <a:rPr lang="en-US" sz="2500" b="0" dirty="0" err="1" smtClean="0">
                <a:solidFill>
                  <a:schemeClr val="accent2">
                    <a:lumMod val="50000"/>
                  </a:schemeClr>
                </a:solidFill>
              </a:rPr>
              <a:t>dùng</a:t>
            </a:r>
            <a:r>
              <a:rPr lang="en-US" sz="2500" b="0" dirty="0" smtClean="0">
                <a:solidFill>
                  <a:schemeClr val="accent2">
                    <a:lumMod val="50000"/>
                  </a:schemeClr>
                </a:solidFill>
              </a:rPr>
              <a:t> </a:t>
            </a:r>
            <a:r>
              <a:rPr lang="en-US" sz="2500" b="0" dirty="0" err="1" smtClean="0">
                <a:solidFill>
                  <a:schemeClr val="accent2">
                    <a:lumMod val="50000"/>
                  </a:schemeClr>
                </a:solidFill>
              </a:rPr>
              <a:t>biến</a:t>
            </a:r>
            <a:r>
              <a:rPr lang="en-US" sz="2500" b="0" dirty="0" smtClean="0">
                <a:solidFill>
                  <a:schemeClr val="accent2">
                    <a:lumMod val="50000"/>
                  </a:schemeClr>
                </a:solidFill>
              </a:rPr>
              <a:t> </a:t>
            </a:r>
            <a:r>
              <a:rPr lang="en-US" sz="2500" b="0" dirty="0" err="1" smtClean="0">
                <a:solidFill>
                  <a:schemeClr val="accent2">
                    <a:lumMod val="50000"/>
                  </a:schemeClr>
                </a:solidFill>
              </a:rPr>
              <a:t>cấu</a:t>
            </a:r>
            <a:r>
              <a:rPr lang="en-US" sz="2500" b="0" dirty="0" smtClean="0">
                <a:solidFill>
                  <a:schemeClr val="accent2">
                    <a:lumMod val="50000"/>
                  </a:schemeClr>
                </a:solidFill>
              </a:rPr>
              <a:t> </a:t>
            </a:r>
            <a:r>
              <a:rPr lang="en-US" sz="2500" b="0" dirty="0" err="1" smtClean="0">
                <a:solidFill>
                  <a:schemeClr val="accent2">
                    <a:lumMod val="50000"/>
                  </a:schemeClr>
                </a:solidFill>
              </a:rPr>
              <a:t>trúc</a:t>
            </a:r>
            <a:r>
              <a:rPr lang="en-US" sz="2500" b="0" dirty="0" smtClean="0">
                <a:solidFill>
                  <a:schemeClr val="accent2">
                    <a:lumMod val="50000"/>
                  </a:schemeClr>
                </a:solidFill>
              </a:rPr>
              <a:t> </a:t>
            </a:r>
            <a:r>
              <a:rPr lang="en-US" sz="2500" b="0" dirty="0" err="1" smtClean="0">
                <a:solidFill>
                  <a:schemeClr val="accent2">
                    <a:lumMod val="50000"/>
                  </a:schemeClr>
                </a:solidFill>
              </a:rPr>
              <a:t>cục</a:t>
            </a:r>
            <a:r>
              <a:rPr lang="en-US" sz="2500" b="0" dirty="0" smtClean="0">
                <a:solidFill>
                  <a:schemeClr val="accent2">
                    <a:lumMod val="50000"/>
                  </a:schemeClr>
                </a:solidFill>
              </a:rPr>
              <a:t> </a:t>
            </a:r>
            <a:r>
              <a:rPr lang="en-US" sz="2500" b="0" dirty="0" err="1" smtClean="0">
                <a:solidFill>
                  <a:schemeClr val="accent2">
                    <a:lumMod val="50000"/>
                  </a:schemeClr>
                </a:solidFill>
              </a:rPr>
              <a:t>bộ</a:t>
            </a:r>
            <a:r>
              <a:rPr lang="en-US" sz="2500" b="0" dirty="0" smtClean="0">
                <a:solidFill>
                  <a:schemeClr val="accent2">
                    <a:lumMod val="50000"/>
                  </a:schemeClr>
                </a:solidFill>
              </a:rPr>
              <a:t>)</a:t>
            </a:r>
            <a:endParaRPr lang="en-US" sz="2500"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B49E58D5-D760-4087-880D-ECD3790BCCF9}" type="slidenum">
              <a:rPr lang="en-US">
                <a:solidFill>
                  <a:schemeClr val="bg1"/>
                </a:solidFill>
                <a:latin typeface="Verdana" panose="020B0604030504040204" pitchFamily="34" charset="0"/>
              </a:rPr>
              <a:pPr eaLnBrk="1" hangingPunct="1"/>
              <a:t>20</a:t>
            </a:fld>
            <a:endParaRPr lang="en-US">
              <a:solidFill>
                <a:schemeClr val="bg1"/>
              </a:solidFill>
              <a:latin typeface="Verdana" panose="020B0604030504040204" pitchFamily="34" charset="0"/>
            </a:endParaRPr>
          </a:p>
        </p:txBody>
      </p:sp>
      <p:sp>
        <p:nvSpPr>
          <p:cNvPr id="8" name="Content Placeholder 2"/>
          <p:cNvSpPr txBox="1">
            <a:spLocks/>
          </p:cNvSpPr>
          <p:nvPr/>
        </p:nvSpPr>
        <p:spPr bwMode="gray">
          <a:xfrm>
            <a:off x="1371600" y="609600"/>
            <a:ext cx="7696200" cy="56388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algn="l" rtl="0" eaLnBrk="0" fontAlgn="base" hangingPunct="0">
              <a:spcBef>
                <a:spcPct val="20000"/>
              </a:spcBef>
              <a:spcAft>
                <a:spcPct val="0"/>
              </a:spcAft>
              <a:buClr>
                <a:schemeClr val="hlink"/>
              </a:buClr>
              <a:buFont typeface="Wingdings" pitchFamily="2" charset="2"/>
              <a:buChar char="v"/>
              <a:defRPr sz="2800" b="1">
                <a:solidFill>
                  <a:schemeClr val="hlink"/>
                </a:solidFill>
                <a:latin typeface="+mn-lt"/>
                <a:ea typeface="+mn-ea"/>
                <a:cs typeface="+mn-cs"/>
              </a:defRPr>
            </a:lvl1pPr>
            <a:lvl2pPr marL="742950" indent="-285750" algn="l" rtl="0" eaLnBrk="0" fontAlgn="base" hangingPunct="0">
              <a:spcBef>
                <a:spcPct val="20000"/>
              </a:spcBef>
              <a:spcAft>
                <a:spcPct val="0"/>
              </a:spcAft>
              <a:buClr>
                <a:schemeClr val="accent1"/>
              </a:buClr>
              <a:buFont typeface="Wingdings" pitchFamily="2" charset="2"/>
              <a:buChar char="§"/>
              <a:defRPr sz="2800">
                <a:solidFill>
                  <a:schemeClr val="tx1"/>
                </a:solidFill>
                <a:latin typeface="Arial" pitchFamily="34" charset="0"/>
              </a:defRPr>
            </a:lvl2pPr>
            <a:lvl3pPr marL="1143000" indent="-228600" algn="l" rtl="0" eaLnBrk="0" fontAlgn="base" hangingPunct="0">
              <a:spcBef>
                <a:spcPct val="20000"/>
              </a:spcBef>
              <a:spcAft>
                <a:spcPct val="0"/>
              </a:spcAft>
              <a:buClr>
                <a:schemeClr val="tx1"/>
              </a:buClr>
              <a:buChar char="•"/>
              <a:defRPr sz="2400">
                <a:solidFill>
                  <a:schemeClr val="tx1"/>
                </a:solidFill>
                <a:latin typeface="Arial" pitchFamily="34" charset="0"/>
              </a:defRPr>
            </a:lvl3pPr>
            <a:lvl4pPr marL="1600200" indent="-228600" algn="l" rtl="0" eaLnBrk="0" fontAlgn="base" hangingPunct="0">
              <a:spcBef>
                <a:spcPct val="20000"/>
              </a:spcBef>
              <a:spcAft>
                <a:spcPct val="0"/>
              </a:spcAft>
              <a:buChar char="–"/>
              <a:defRPr sz="2000">
                <a:solidFill>
                  <a:schemeClr val="tx1"/>
                </a:solidFill>
                <a:latin typeface="Arial" pitchFamily="34" charset="0"/>
              </a:defRPr>
            </a:lvl4pPr>
            <a:lvl5pPr marL="2057400" indent="-228600" algn="l" rtl="0" eaLnBrk="0" fontAlgn="base" hangingPunct="0">
              <a:spcBef>
                <a:spcPct val="20000"/>
              </a:spcBef>
              <a:spcAft>
                <a:spcPct val="0"/>
              </a:spcAft>
              <a:buChar char="»"/>
              <a:defRPr sz="2000">
                <a:solidFill>
                  <a:schemeClr val="tx1"/>
                </a:solidFill>
                <a:latin typeface="Arial" pitchFamily="34" charset="0"/>
              </a:defRPr>
            </a:lvl5pPr>
            <a:lvl6pPr marL="2514600" indent="-228600" algn="l" rtl="0" eaLnBrk="1" fontAlgn="base" hangingPunct="1">
              <a:spcBef>
                <a:spcPct val="20000"/>
              </a:spcBef>
              <a:spcAft>
                <a:spcPct val="0"/>
              </a:spcAft>
              <a:buChar char="»"/>
              <a:defRPr sz="2000">
                <a:solidFill>
                  <a:schemeClr val="tx1"/>
                </a:solidFill>
                <a:latin typeface="Arial" pitchFamily="34" charset="0"/>
              </a:defRPr>
            </a:lvl6pPr>
            <a:lvl7pPr marL="2971800" indent="-228600" algn="l" rtl="0" eaLnBrk="1" fontAlgn="base" hangingPunct="1">
              <a:spcBef>
                <a:spcPct val="20000"/>
              </a:spcBef>
              <a:spcAft>
                <a:spcPct val="0"/>
              </a:spcAft>
              <a:buChar char="»"/>
              <a:defRPr sz="2000">
                <a:solidFill>
                  <a:schemeClr val="tx1"/>
                </a:solidFill>
                <a:latin typeface="Arial" pitchFamily="34" charset="0"/>
              </a:defRPr>
            </a:lvl7pPr>
            <a:lvl8pPr marL="3429000" indent="-228600" algn="l" rtl="0" eaLnBrk="1" fontAlgn="base" hangingPunct="1">
              <a:spcBef>
                <a:spcPct val="20000"/>
              </a:spcBef>
              <a:spcAft>
                <a:spcPct val="0"/>
              </a:spcAft>
              <a:buChar char="»"/>
              <a:defRPr sz="2000">
                <a:solidFill>
                  <a:schemeClr val="tx1"/>
                </a:solidFill>
                <a:latin typeface="Arial" pitchFamily="34" charset="0"/>
              </a:defRPr>
            </a:lvl8pPr>
            <a:lvl9pPr marL="3886200" indent="-228600" algn="l" rtl="0" eaLnBrk="1" fontAlgn="base" hangingPunct="1">
              <a:spcBef>
                <a:spcPct val="20000"/>
              </a:spcBef>
              <a:spcAft>
                <a:spcPct val="0"/>
              </a:spcAft>
              <a:buChar char="»"/>
              <a:defRPr sz="2000">
                <a:solidFill>
                  <a:schemeClr val="tx1"/>
                </a:solidFill>
                <a:latin typeface="Arial" pitchFamily="34" charset="0"/>
              </a:defRPr>
            </a:lvl9pPr>
          </a:lstStyle>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static void </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(out HOCSINH </a:t>
            </a:r>
            <a:r>
              <a:rPr lang="en-US" sz="2400" b="0" dirty="0" err="1" smtClean="0">
                <a:solidFill>
                  <a:schemeClr val="tx1"/>
                </a:solidFill>
                <a:latin typeface="Times New Roman" panose="02020603050405020304" pitchFamily="18" charset="0"/>
                <a:cs typeface="Times New Roman" panose="02020603050405020304" pitchFamily="18" charset="0"/>
              </a:rPr>
              <a:t>hs</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 </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ho ten: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hs.hoten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diem </a:t>
            </a:r>
            <a:r>
              <a:rPr lang="en-US" sz="2400" b="0" dirty="0" err="1" smtClean="0">
                <a:solidFill>
                  <a:schemeClr val="tx1"/>
                </a:solidFill>
                <a:latin typeface="Times New Roman" panose="02020603050405020304" pitchFamily="18" charset="0"/>
                <a:cs typeface="Times New Roman" panose="02020603050405020304" pitchFamily="18" charset="0"/>
              </a:rPr>
              <a:t>toan</a:t>
            </a:r>
            <a:r>
              <a:rPr lang="en-US" sz="2400" b="0" dirty="0" smtClean="0">
                <a:solidFill>
                  <a:schemeClr val="tx1"/>
                </a:solidFill>
                <a:latin typeface="Times New Roman" panose="02020603050405020304" pitchFamily="18" charset="0"/>
                <a:cs typeface="Times New Roman" panose="02020603050405020304" pitchFamily="18" charset="0"/>
              </a:rPr>
              <a:t>: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hs.toan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int.Parse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Console.Write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Nhap</a:t>
            </a:r>
            <a:r>
              <a:rPr lang="en-US" sz="2400" b="0" dirty="0" smtClean="0">
                <a:solidFill>
                  <a:schemeClr val="tx1"/>
                </a:solidFill>
                <a:latin typeface="Times New Roman" panose="02020603050405020304" pitchFamily="18" charset="0"/>
                <a:cs typeface="Times New Roman" panose="02020603050405020304" pitchFamily="18" charset="0"/>
              </a:rPr>
              <a:t> diem van: ");	</a:t>
            </a:r>
          </a:p>
          <a:p>
            <a:pPr marL="274320" indent="-274320" eaLnBrk="1" fontAlgn="auto" hangingPunct="1">
              <a:spcAft>
                <a:spcPts val="0"/>
              </a:spcAft>
              <a:buFont typeface="Wingdings" pitchFamily="2" charset="2"/>
              <a:buNone/>
              <a:defRPr/>
            </a:pPr>
            <a:r>
              <a:rPr lang="en-US" sz="2400" b="0" dirty="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hs.van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int.Parse</a:t>
            </a:r>
            <a:r>
              <a:rPr lang="en-US" sz="2400" b="0" dirty="0" smtClean="0">
                <a:solidFill>
                  <a:schemeClr val="tx1"/>
                </a:solidFill>
                <a:latin typeface="Times New Roman" panose="02020603050405020304" pitchFamily="18" charset="0"/>
                <a:cs typeface="Times New Roman" panose="02020603050405020304" pitchFamily="18" charset="0"/>
              </a:rPr>
              <a:t>(</a:t>
            </a:r>
            <a:r>
              <a:rPr lang="en-US" sz="2400" b="0" dirty="0" err="1" smtClean="0">
                <a:solidFill>
                  <a:schemeClr val="tx1"/>
                </a:solidFill>
                <a:latin typeface="Times New Roman" panose="02020603050405020304" pitchFamily="18" charset="0"/>
                <a:cs typeface="Times New Roman" panose="02020603050405020304" pitchFamily="18" charset="0"/>
              </a:rPr>
              <a:t>Console.ReadLine</a:t>
            </a: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    </a:t>
            </a:r>
            <a:r>
              <a:rPr lang="en-US" sz="2400" b="0" dirty="0" err="1" smtClean="0">
                <a:solidFill>
                  <a:schemeClr val="tx1"/>
                </a:solidFill>
                <a:latin typeface="Times New Roman" panose="02020603050405020304" pitchFamily="18" charset="0"/>
                <a:cs typeface="Times New Roman" panose="02020603050405020304" pitchFamily="18" charset="0"/>
              </a:rPr>
              <a:t>hs.dtb</a:t>
            </a:r>
            <a:r>
              <a:rPr lang="en-US" sz="2400" b="0" dirty="0" smtClean="0">
                <a:solidFill>
                  <a:schemeClr val="tx1"/>
                </a:solidFill>
                <a:latin typeface="Times New Roman" panose="02020603050405020304" pitchFamily="18" charset="0"/>
                <a:cs typeface="Times New Roman" panose="02020603050405020304" pitchFamily="18" charset="0"/>
              </a:rPr>
              <a:t> = (float)(</a:t>
            </a:r>
            <a:r>
              <a:rPr lang="en-US" sz="2400" b="0" dirty="0" err="1" smtClean="0">
                <a:solidFill>
                  <a:schemeClr val="tx1"/>
                </a:solidFill>
                <a:latin typeface="Times New Roman" panose="02020603050405020304" pitchFamily="18" charset="0"/>
                <a:cs typeface="Times New Roman" panose="02020603050405020304" pitchFamily="18" charset="0"/>
              </a:rPr>
              <a:t>hs.toan</a:t>
            </a:r>
            <a:r>
              <a:rPr lang="en-US" sz="2400" b="0" dirty="0" smtClean="0">
                <a:solidFill>
                  <a:schemeClr val="tx1"/>
                </a:solidFill>
                <a:latin typeface="Times New Roman" panose="02020603050405020304" pitchFamily="18" charset="0"/>
                <a:cs typeface="Times New Roman" panose="02020603050405020304" pitchFamily="18" charset="0"/>
              </a:rPr>
              <a:t> + </a:t>
            </a:r>
            <a:r>
              <a:rPr lang="en-US" sz="2400" b="0" dirty="0" err="1" smtClean="0">
                <a:solidFill>
                  <a:schemeClr val="tx1"/>
                </a:solidFill>
                <a:latin typeface="Times New Roman" panose="02020603050405020304" pitchFamily="18" charset="0"/>
                <a:cs typeface="Times New Roman" panose="02020603050405020304" pitchFamily="18" charset="0"/>
              </a:rPr>
              <a:t>hs.van</a:t>
            </a:r>
            <a:r>
              <a:rPr lang="en-US" sz="2400" b="0" dirty="0" smtClean="0">
                <a:solidFill>
                  <a:schemeClr val="tx1"/>
                </a:solidFill>
                <a:latin typeface="Times New Roman" panose="02020603050405020304" pitchFamily="18" charset="0"/>
                <a:cs typeface="Times New Roman" panose="02020603050405020304" pitchFamily="18" charset="0"/>
              </a:rPr>
              <a:t>) / 2;</a:t>
            </a:r>
          </a:p>
          <a:p>
            <a:pPr marL="274320" indent="-274320" eaLnBrk="1" fontAlgn="auto" hangingPunct="1">
              <a:spcAft>
                <a:spcPts val="0"/>
              </a:spcAft>
              <a:buFont typeface="Wingdings" pitchFamily="2" charset="2"/>
              <a:buNone/>
              <a:defRPr/>
            </a:pPr>
            <a:r>
              <a:rPr lang="en-US" sz="2400" b="0" dirty="0" smtClean="0">
                <a:solidFill>
                  <a:schemeClr val="tx1"/>
                </a:solidFill>
                <a:latin typeface="Times New Roman" panose="02020603050405020304" pitchFamily="18" charset="0"/>
                <a:cs typeface="Times New Roman" panose="02020603050405020304" pitchFamily="18" charset="0"/>
              </a:rPr>
              <a:t>}</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static </a:t>
            </a:r>
            <a:r>
              <a:rPr lang="en-US" sz="2400" dirty="0">
                <a:latin typeface="Times New Roman" panose="02020603050405020304" pitchFamily="18" charset="0"/>
                <a:cs typeface="Times New Roman" panose="02020603050405020304" pitchFamily="18" charset="0"/>
              </a:rPr>
              <a:t>void </a:t>
            </a:r>
            <a:r>
              <a:rPr lang="en-US" sz="2400" dirty="0" err="1">
                <a:latin typeface="Times New Roman" panose="02020603050405020304" pitchFamily="18" charset="0"/>
                <a:cs typeface="Times New Roman" panose="02020603050405020304" pitchFamily="18" charset="0"/>
              </a:rPr>
              <a:t>Xuat</a:t>
            </a:r>
            <a:r>
              <a:rPr lang="en-US" sz="2400" dirty="0">
                <a:latin typeface="Times New Roman" panose="02020603050405020304" pitchFamily="18" charset="0"/>
                <a:cs typeface="Times New Roman" panose="02020603050405020304" pitchFamily="18" charset="0"/>
              </a:rPr>
              <a:t>(HOCSINH </a:t>
            </a:r>
            <a:r>
              <a:rPr lang="en-US" sz="2400" dirty="0" err="1">
                <a:latin typeface="Times New Roman" panose="02020603050405020304" pitchFamily="18" charset="0"/>
                <a:cs typeface="Times New Roman" panose="02020603050405020304" pitchFamily="18" charset="0"/>
              </a:rPr>
              <a:t>hs</a:t>
            </a:r>
            <a:r>
              <a:rPr lang="en-US" sz="2400" dirty="0">
                <a:latin typeface="Times New Roman" panose="02020603050405020304" pitchFamily="18" charset="0"/>
                <a:cs typeface="Times New Roman" panose="02020603050405020304" pitchFamily="18" charset="0"/>
              </a:rPr>
              <a:t>)</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lvl="1" indent="-274320" eaLnBrk="1" fontAlgn="auto" hangingPunct="1">
              <a:spcAft>
                <a:spcPts val="0"/>
              </a:spcAft>
              <a:buClr>
                <a:schemeClr val="hlink"/>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Console.WriteLine</a:t>
            </a:r>
            <a:r>
              <a:rPr lang="en-US" sz="2400" dirty="0">
                <a:latin typeface="Times New Roman" panose="02020603050405020304" pitchFamily="18" charset="0"/>
                <a:cs typeface="Times New Roman" panose="02020603050405020304" pitchFamily="18" charset="0"/>
              </a:rPr>
              <a:t>("Diem </a:t>
            </a:r>
            <a:r>
              <a:rPr lang="en-US" sz="2400" dirty="0" err="1">
                <a:latin typeface="Times New Roman" panose="02020603050405020304" pitchFamily="18" charset="0"/>
                <a:cs typeface="Times New Roman" panose="02020603050405020304" pitchFamily="18" charset="0"/>
              </a:rPr>
              <a:t>trung</a:t>
            </a: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binh</a:t>
            </a:r>
            <a:r>
              <a:rPr lang="en-US" sz="2400" dirty="0">
                <a:latin typeface="Times New Roman" panose="02020603050405020304" pitchFamily="18" charset="0"/>
                <a:cs typeface="Times New Roman" panose="02020603050405020304" pitchFamily="18" charset="0"/>
              </a:rPr>
              <a:t>: {0: 0.00}", </a:t>
            </a:r>
            <a:r>
              <a:rPr lang="en-US" sz="2400" dirty="0" err="1">
                <a:latin typeface="Times New Roman" panose="02020603050405020304" pitchFamily="18" charset="0"/>
                <a:cs typeface="Times New Roman" panose="02020603050405020304" pitchFamily="18" charset="0"/>
              </a:rPr>
              <a:t>hs.dtb</a:t>
            </a:r>
            <a:r>
              <a:rPr lang="en-US" sz="2400" dirty="0" smtClean="0">
                <a:latin typeface="Times New Roman" panose="02020603050405020304" pitchFamily="18" charset="0"/>
                <a:cs typeface="Times New Roman" panose="02020603050405020304" pitchFamily="18" charset="0"/>
              </a:rPr>
              <a:t>);</a:t>
            </a:r>
            <a:endParaRPr lang="en-US" sz="2400" dirty="0">
              <a:latin typeface="Times New Roman" panose="02020603050405020304" pitchFamily="18" charset="0"/>
              <a:cs typeface="Times New Roman" panose="02020603050405020304" pitchFamily="18" charset="0"/>
            </a:endParaRPr>
          </a:p>
          <a:p>
            <a:pPr marL="274320" lvl="1" indent="-274320" eaLnBrk="1" fontAlgn="auto" hangingPunct="1">
              <a:spcAft>
                <a:spcPts val="0"/>
              </a:spcAft>
              <a:buClr>
                <a:schemeClr val="hlink"/>
              </a:buClr>
              <a:buFont typeface="Wingdings" pitchFamily="2" charset="2"/>
              <a:buNone/>
              <a:defRPr/>
            </a:pPr>
            <a:r>
              <a:rPr lang="en-US" sz="2400" dirty="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2849714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28650" y="1"/>
            <a:ext cx="7886700" cy="761999"/>
          </a:xfrm>
        </p:spPr>
        <p:txBody>
          <a:bodyPr>
            <a:normAutofit fontScale="90000"/>
          </a:bodyPr>
          <a:lstStyle/>
          <a:p>
            <a:pPr algn="just">
              <a:defRPr/>
            </a:pPr>
            <a:r>
              <a:rPr lang="en-US" sz="2500" dirty="0" err="1"/>
              <a:t>Cài</a:t>
            </a:r>
            <a:r>
              <a:rPr lang="en-US" sz="2500" dirty="0"/>
              <a:t> </a:t>
            </a:r>
            <a:r>
              <a:rPr lang="en-US" sz="2500" dirty="0" err="1"/>
              <a:t>đặt</a:t>
            </a:r>
            <a:r>
              <a:rPr lang="en-US" sz="2500" dirty="0"/>
              <a:t> </a:t>
            </a:r>
            <a:r>
              <a:rPr lang="en-US" sz="2500" dirty="0" err="1"/>
              <a:t>với</a:t>
            </a:r>
            <a:r>
              <a:rPr lang="en-US" sz="2500" dirty="0"/>
              <a:t> </a:t>
            </a:r>
            <a:r>
              <a:rPr lang="en-US" sz="2500" dirty="0" err="1"/>
              <a:t>pp</a:t>
            </a:r>
            <a:r>
              <a:rPr lang="en-US" sz="2500" dirty="0"/>
              <a:t> </a:t>
            </a:r>
            <a:r>
              <a:rPr lang="en-US" sz="2500" dirty="0" err="1"/>
              <a:t>lập</a:t>
            </a:r>
            <a:r>
              <a:rPr lang="en-US" sz="2500" dirty="0"/>
              <a:t> </a:t>
            </a:r>
            <a:r>
              <a:rPr lang="en-US" sz="2500" dirty="0" err="1"/>
              <a:t>trình</a:t>
            </a:r>
            <a:r>
              <a:rPr lang="en-US" sz="2500" dirty="0"/>
              <a:t> </a:t>
            </a:r>
            <a:r>
              <a:rPr lang="en-US" sz="2500" dirty="0" err="1"/>
              <a:t>thủ</a:t>
            </a:r>
            <a:r>
              <a:rPr lang="en-US" sz="2500" dirty="0"/>
              <a:t> </a:t>
            </a:r>
            <a:r>
              <a:rPr lang="en-US" sz="2500" dirty="0" err="1"/>
              <a:t>tục</a:t>
            </a:r>
            <a:r>
              <a:rPr lang="en-US" sz="2500" dirty="0"/>
              <a:t> (</a:t>
            </a:r>
            <a:r>
              <a:rPr lang="en-US" sz="2500" dirty="0" err="1"/>
              <a:t>dùng</a:t>
            </a:r>
            <a:r>
              <a:rPr lang="en-US" sz="2500" dirty="0"/>
              <a:t> </a:t>
            </a:r>
            <a:r>
              <a:rPr lang="en-US" sz="2500" dirty="0" err="1"/>
              <a:t>biến</a:t>
            </a:r>
            <a:r>
              <a:rPr lang="en-US" sz="2500" dirty="0"/>
              <a:t> </a:t>
            </a:r>
            <a:r>
              <a:rPr lang="en-US" sz="2500" dirty="0" err="1"/>
              <a:t>cấu</a:t>
            </a:r>
            <a:r>
              <a:rPr lang="en-US" sz="2500" dirty="0"/>
              <a:t> </a:t>
            </a:r>
            <a:r>
              <a:rPr lang="en-US" sz="2500" dirty="0" err="1"/>
              <a:t>trúc</a:t>
            </a:r>
            <a:r>
              <a:rPr lang="en-US" sz="2500" dirty="0"/>
              <a:t> </a:t>
            </a:r>
            <a:r>
              <a:rPr lang="en-US" sz="2500" dirty="0" err="1"/>
              <a:t>toàn</a:t>
            </a:r>
            <a:r>
              <a:rPr lang="en-US" sz="2500" dirty="0"/>
              <a:t> </a:t>
            </a:r>
            <a:r>
              <a:rPr lang="en-US" sz="2500" dirty="0" err="1"/>
              <a:t>cục</a:t>
            </a:r>
            <a:r>
              <a:rPr lang="en-US" sz="2500" dirty="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2F2828D-BF07-4644-AE34-0E69E6360E28}" type="slidenum">
              <a:rPr lang="en-US">
                <a:solidFill>
                  <a:schemeClr val="bg1"/>
                </a:solidFill>
                <a:latin typeface="Verdana" panose="020B0604030504040204" pitchFamily="34" charset="0"/>
              </a:rPr>
              <a:pPr eaLnBrk="1" hangingPunct="1"/>
              <a:t>21</a:t>
            </a:fld>
            <a:endParaRPr lang="en-US">
              <a:solidFill>
                <a:schemeClr val="bg1"/>
              </a:solidFill>
              <a:latin typeface="Verdana" panose="020B0604030504040204" pitchFamily="34" charset="0"/>
            </a:endParaRPr>
          </a:p>
        </p:txBody>
      </p:sp>
      <p:sp>
        <p:nvSpPr>
          <p:cNvPr id="19461" name="Content Placeholder 2"/>
          <p:cNvSpPr txBox="1">
            <a:spLocks/>
          </p:cNvSpPr>
          <p:nvPr/>
        </p:nvSpPr>
        <p:spPr bwMode="gray">
          <a:xfrm>
            <a:off x="76200" y="1555751"/>
            <a:ext cx="3352800" cy="48006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000" dirty="0" err="1">
                <a:latin typeface="Times New Roman" panose="02020603050405020304" pitchFamily="18" charset="0"/>
                <a:cs typeface="Times New Roman" panose="02020603050405020304" pitchFamily="18" charset="0"/>
              </a:rPr>
              <a:t>struct</a:t>
            </a:r>
            <a:r>
              <a:rPr lang="en-US" sz="2000" dirty="0">
                <a:latin typeface="Times New Roman" panose="02020603050405020304" pitchFamily="18" charset="0"/>
                <a:cs typeface="Times New Roman" panose="02020603050405020304" pitchFamily="18" charset="0"/>
              </a:rPr>
              <a:t> HOCSINH</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string </a:t>
            </a:r>
            <a:r>
              <a:rPr lang="en-US" sz="2000" dirty="0" err="1">
                <a:latin typeface="Times New Roman" panose="02020603050405020304" pitchFamily="18" charset="0"/>
                <a:cs typeface="Times New Roman" panose="02020603050405020304" pitchFamily="18" charset="0"/>
              </a:rPr>
              <a:t>hoten</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a:t>
            </a:r>
            <a:r>
              <a:rPr lang="en-US" sz="2000" dirty="0" err="1">
                <a:latin typeface="Times New Roman" panose="02020603050405020304" pitchFamily="18" charset="0"/>
                <a:cs typeface="Times New Roman" panose="02020603050405020304" pitchFamily="18" charset="0"/>
              </a:rPr>
              <a:t>int</a:t>
            </a:r>
            <a:r>
              <a:rPr lang="en-US" sz="2000" dirty="0">
                <a:latin typeface="Times New Roman" panose="02020603050405020304" pitchFamily="18" charset="0"/>
                <a:cs typeface="Times New Roman" panose="02020603050405020304" pitchFamily="18" charset="0"/>
              </a:rPr>
              <a:t> van, </a:t>
            </a:r>
            <a:r>
              <a:rPr lang="en-US" sz="2000" dirty="0" err="1">
                <a:latin typeface="Times New Roman" panose="02020603050405020304" pitchFamily="18" charset="0"/>
                <a:cs typeface="Times New Roman" panose="02020603050405020304" pitchFamily="18" charset="0"/>
              </a:rPr>
              <a:t>toan</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public float </a:t>
            </a:r>
            <a:r>
              <a:rPr lang="en-US" sz="2000" dirty="0" err="1">
                <a:latin typeface="Times New Roman" panose="02020603050405020304" pitchFamily="18" charset="0"/>
                <a:cs typeface="Times New Roman" panose="02020603050405020304" pitchFamily="18" charset="0"/>
              </a:rPr>
              <a:t>dtb</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HOCSINH </a:t>
            </a:r>
            <a:r>
              <a:rPr lang="en-US" sz="2000" dirty="0" err="1">
                <a:latin typeface="Times New Roman" panose="02020603050405020304" pitchFamily="18" charset="0"/>
                <a:cs typeface="Times New Roman" panose="02020603050405020304" pitchFamily="18" charset="0"/>
              </a:rPr>
              <a:t>hs</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Main(string[] </a:t>
            </a:r>
            <a:r>
              <a:rPr lang="en-US" sz="2000" dirty="0" err="1">
                <a:latin typeface="Times New Roman" panose="02020603050405020304" pitchFamily="18" charset="0"/>
                <a:cs typeface="Times New Roman" panose="02020603050405020304" pitchFamily="18" charset="0"/>
              </a:rPr>
              <a:t>args</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Xuat</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
        <p:nvSpPr>
          <p:cNvPr id="19462" name="Content Placeholder 2"/>
          <p:cNvSpPr txBox="1">
            <a:spLocks/>
          </p:cNvSpPr>
          <p:nvPr/>
        </p:nvSpPr>
        <p:spPr bwMode="gray">
          <a:xfrm>
            <a:off x="3581400" y="1371600"/>
            <a:ext cx="5562600" cy="5426076"/>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273050" indent="-27305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ho ten: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hs.hoten</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diem </a:t>
            </a:r>
            <a:r>
              <a:rPr lang="en-US" sz="2000" dirty="0" err="1">
                <a:latin typeface="Times New Roman" panose="02020603050405020304" pitchFamily="18" charset="0"/>
                <a:cs typeface="Times New Roman" panose="02020603050405020304" pitchFamily="18" charset="0"/>
              </a:rPr>
              <a:t>toan</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hs.toan</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int.Parse</a:t>
            </a:r>
            <a:r>
              <a:rPr lang="en-US" sz="2000" dirty="0" smtClean="0">
                <a:latin typeface="Times New Roman" panose="02020603050405020304" pitchFamily="18" charset="0"/>
                <a:cs typeface="Times New Roman" panose="02020603050405020304" pitchFamily="18" charset="0"/>
              </a:rPr>
              <a:t>(</a:t>
            </a:r>
            <a:r>
              <a:rPr lang="en-US" sz="2000" dirty="0" err="1" smtClean="0">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Nhap</a:t>
            </a:r>
            <a:r>
              <a:rPr lang="en-US" sz="2000" dirty="0">
                <a:latin typeface="Times New Roman" panose="02020603050405020304" pitchFamily="18" charset="0"/>
                <a:cs typeface="Times New Roman" panose="02020603050405020304" pitchFamily="18" charset="0"/>
              </a:rPr>
              <a:t> diem van: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hs.van</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int.Parse</a:t>
            </a:r>
            <a:r>
              <a:rPr lang="en-US" sz="2000" dirty="0">
                <a:latin typeface="Times New Roman" panose="02020603050405020304" pitchFamily="18" charset="0"/>
                <a:cs typeface="Times New Roman" panose="02020603050405020304" pitchFamily="18" charset="0"/>
              </a:rPr>
              <a:t>(</a:t>
            </a:r>
            <a:r>
              <a:rPr lang="en-US" sz="2000" dirty="0" err="1">
                <a:latin typeface="Times New Roman" panose="02020603050405020304" pitchFamily="18" charset="0"/>
                <a:cs typeface="Times New Roman" panose="02020603050405020304" pitchFamily="18" charset="0"/>
              </a:rPr>
              <a:t>Console.ReadLine</a:t>
            </a:r>
            <a:r>
              <a:rPr lang="en-US" sz="2000" dirty="0">
                <a:latin typeface="Times New Roman" panose="02020603050405020304" pitchFamily="18" charset="0"/>
                <a:cs typeface="Times New Roman" panose="02020603050405020304" pitchFamily="18" charset="0"/>
              </a:rPr>
              <a:t>()); </a:t>
            </a:r>
          </a:p>
          <a:p>
            <a:pPr eaLnBrk="1" hangingPunct="1">
              <a:spcBef>
                <a:spcPct val="20000"/>
              </a:spcBef>
              <a:buClr>
                <a:schemeClr val="hlink"/>
              </a:buClr>
              <a:buFont typeface="Wingdings" panose="05000000000000000000" pitchFamily="2" charset="2"/>
              <a:buNone/>
            </a:pPr>
            <a:r>
              <a:rPr lang="en-US" sz="2000" dirty="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hs.dtb</a:t>
            </a:r>
            <a:r>
              <a:rPr lang="en-US" sz="2000" dirty="0" smtClean="0">
                <a:latin typeface="Times New Roman" panose="02020603050405020304" pitchFamily="18" charset="0"/>
                <a:cs typeface="Times New Roman" panose="02020603050405020304" pitchFamily="18" charset="0"/>
              </a:rPr>
              <a:t> </a:t>
            </a:r>
            <a:r>
              <a:rPr lang="en-US" sz="2000" dirty="0">
                <a:latin typeface="Times New Roman" panose="02020603050405020304" pitchFamily="18" charset="0"/>
                <a:cs typeface="Times New Roman" panose="02020603050405020304" pitchFamily="18" charset="0"/>
              </a:rPr>
              <a:t>= (float)(</a:t>
            </a:r>
            <a:r>
              <a:rPr lang="en-US" sz="2000" dirty="0" err="1">
                <a:latin typeface="Times New Roman" panose="02020603050405020304" pitchFamily="18" charset="0"/>
                <a:cs typeface="Times New Roman" panose="02020603050405020304" pitchFamily="18" charset="0"/>
              </a:rPr>
              <a:t>hs.toan</a:t>
            </a:r>
            <a:r>
              <a:rPr lang="en-US" sz="2000" dirty="0">
                <a:latin typeface="Times New Roman" panose="02020603050405020304" pitchFamily="18" charset="0"/>
                <a:cs typeface="Times New Roman" panose="02020603050405020304" pitchFamily="18" charset="0"/>
              </a:rPr>
              <a:t> + </a:t>
            </a:r>
            <a:r>
              <a:rPr lang="en-US" sz="2000" dirty="0" err="1">
                <a:latin typeface="Times New Roman" panose="02020603050405020304" pitchFamily="18" charset="0"/>
                <a:cs typeface="Times New Roman" panose="02020603050405020304" pitchFamily="18" charset="0"/>
              </a:rPr>
              <a:t>hs.van</a:t>
            </a:r>
            <a:r>
              <a:rPr lang="en-US" sz="2000" dirty="0">
                <a:latin typeface="Times New Roman" panose="02020603050405020304" pitchFamily="18" charset="0"/>
                <a:cs typeface="Times New Roman" panose="02020603050405020304" pitchFamily="18" charset="0"/>
              </a:rPr>
              <a:t>) / 2;</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static </a:t>
            </a:r>
            <a:r>
              <a:rPr lang="en-US" sz="2000" dirty="0">
                <a:latin typeface="Times New Roman" panose="02020603050405020304" pitchFamily="18" charset="0"/>
                <a:cs typeface="Times New Roman" panose="02020603050405020304" pitchFamily="18" charset="0"/>
              </a:rPr>
              <a:t>void </a:t>
            </a:r>
            <a:r>
              <a:rPr lang="en-US" sz="2000" dirty="0" err="1">
                <a:latin typeface="Times New Roman" panose="02020603050405020304" pitchFamily="18" charset="0"/>
                <a:cs typeface="Times New Roman" panose="02020603050405020304" pitchFamily="18" charset="0"/>
              </a:rPr>
              <a:t>Xuat</a:t>
            </a:r>
            <a:r>
              <a:rPr lang="en-US" sz="2000" dirty="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endParaRPr lang="en-US" sz="2000" dirty="0">
              <a:latin typeface="Times New Roman" panose="02020603050405020304" pitchFamily="18" charset="0"/>
              <a:cs typeface="Times New Roman" panose="02020603050405020304" pitchFamily="18" charset="0"/>
            </a:endParaRP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Console.WriteLine</a:t>
            </a:r>
            <a:r>
              <a:rPr lang="en-US" sz="2000" dirty="0">
                <a:latin typeface="Times New Roman" panose="02020603050405020304" pitchFamily="18" charset="0"/>
                <a:cs typeface="Times New Roman" panose="02020603050405020304" pitchFamily="18" charset="0"/>
              </a:rPr>
              <a:t>("Diem </a:t>
            </a:r>
            <a:r>
              <a:rPr lang="en-US" sz="2000" dirty="0" err="1">
                <a:latin typeface="Times New Roman" panose="02020603050405020304" pitchFamily="18" charset="0"/>
                <a:cs typeface="Times New Roman" panose="02020603050405020304" pitchFamily="18" charset="0"/>
              </a:rPr>
              <a:t>trung</a:t>
            </a:r>
            <a:r>
              <a:rPr lang="en-US" sz="2000" dirty="0">
                <a:latin typeface="Times New Roman" panose="02020603050405020304" pitchFamily="18" charset="0"/>
                <a:cs typeface="Times New Roman" panose="02020603050405020304" pitchFamily="18" charset="0"/>
              </a:rPr>
              <a:t> </a:t>
            </a:r>
            <a:r>
              <a:rPr lang="en-US" sz="2000" dirty="0" err="1">
                <a:latin typeface="Times New Roman" panose="02020603050405020304" pitchFamily="18" charset="0"/>
                <a:cs typeface="Times New Roman" panose="02020603050405020304" pitchFamily="18" charset="0"/>
              </a:rPr>
              <a:t>binh</a:t>
            </a:r>
            <a:r>
              <a:rPr lang="en-US" sz="2000" dirty="0">
                <a:latin typeface="Times New Roman" panose="02020603050405020304" pitchFamily="18" charset="0"/>
                <a:cs typeface="Times New Roman" panose="02020603050405020304" pitchFamily="18" charset="0"/>
              </a:rPr>
              <a:t>: {0: 0.00}", </a:t>
            </a:r>
            <a:r>
              <a:rPr lang="en-US" sz="2000" dirty="0" err="1">
                <a:latin typeface="Times New Roman" panose="02020603050405020304" pitchFamily="18" charset="0"/>
                <a:cs typeface="Times New Roman" panose="02020603050405020304" pitchFamily="18" charset="0"/>
              </a:rPr>
              <a:t>hs.dtb</a:t>
            </a:r>
            <a:r>
              <a:rPr lang="en-US" sz="2000" dirty="0" smtClean="0">
                <a:latin typeface="Times New Roman" panose="02020603050405020304" pitchFamily="18" charset="0"/>
                <a:cs typeface="Times New Roman" panose="02020603050405020304" pitchFamily="18" charset="0"/>
              </a:rPr>
              <a:t>);</a:t>
            </a:r>
          </a:p>
          <a:p>
            <a:pPr eaLnBrk="1" hangingPunct="1">
              <a:spcBef>
                <a:spcPct val="20000"/>
              </a:spcBef>
              <a:buClr>
                <a:schemeClr val="hlink"/>
              </a:buClr>
              <a:buFont typeface="Wingdings" panose="05000000000000000000" pitchFamily="2" charset="2"/>
              <a:buNone/>
            </a:pP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PP </a:t>
            </a:r>
            <a:r>
              <a:rPr lang="en-US" dirty="0" err="1" smtClean="0"/>
              <a:t>Lập</a:t>
            </a:r>
            <a:r>
              <a:rPr lang="en-US" dirty="0" smtClean="0"/>
              <a:t> </a:t>
            </a:r>
            <a:r>
              <a:rPr lang="en-US" dirty="0" err="1" smtClean="0"/>
              <a:t>trình</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vi-VN" b="0" dirty="0"/>
              <a:t>Chương trình là một hệ thống những lớp đối tượng. Mỗi một lớp đối tượng về mặt thực tế tương ứng với những đối tượng có xuất hiện trong thực tế. </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A1C1B4-F93A-4297-988E-43ED48700B64}" type="slidenum">
              <a:rPr lang="en-US">
                <a:solidFill>
                  <a:schemeClr val="bg1"/>
                </a:solidFill>
                <a:latin typeface="Verdana" panose="020B0604030504040204" pitchFamily="34" charset="0"/>
              </a:rPr>
              <a:pPr eaLnBrk="1" hangingPunct="1"/>
              <a:t>22</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eaLnBrk="1" hangingPunct="1"/>
            <a:r>
              <a:rPr lang="en-US" dirty="0" smtClean="0"/>
              <a:t>PP </a:t>
            </a:r>
            <a:r>
              <a:rPr lang="en-US" dirty="0" err="1" smtClean="0"/>
              <a:t>Lập</a:t>
            </a:r>
            <a:r>
              <a:rPr lang="en-US" dirty="0" smtClean="0"/>
              <a:t> </a:t>
            </a:r>
            <a:r>
              <a:rPr lang="en-US" dirty="0" err="1" smtClean="0"/>
              <a:t>trình</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vi-VN" b="0" dirty="0" smtClean="0"/>
              <a:t>L</a:t>
            </a:r>
            <a:r>
              <a:rPr lang="en-US" b="0" dirty="0" smtClean="0"/>
              <a:t>T</a:t>
            </a:r>
            <a:r>
              <a:rPr lang="vi-VN" b="0" dirty="0" smtClean="0"/>
              <a:t> </a:t>
            </a:r>
            <a:r>
              <a:rPr lang="vi-VN" b="0" dirty="0"/>
              <a:t>hướng đối tượng là xây dựng những lớp đối tượng và yêu cầu chúng thực hiện những trách nhiệm của mình.</a:t>
            </a:r>
          </a:p>
          <a:p>
            <a:pPr marL="422910" indent="-457200" algn="just" eaLnBrk="1" fontAlgn="auto" hangingPunct="1">
              <a:lnSpc>
                <a:spcPct val="150000"/>
              </a:lnSpc>
              <a:spcAft>
                <a:spcPts val="0"/>
              </a:spcAft>
              <a:defRPr/>
            </a:pPr>
            <a:r>
              <a:rPr lang="vi-VN" b="0" dirty="0" smtClean="0"/>
              <a:t>L</a:t>
            </a:r>
            <a:r>
              <a:rPr lang="en-US" b="0" dirty="0" smtClean="0"/>
              <a:t>T </a:t>
            </a:r>
            <a:r>
              <a:rPr lang="vi-VN" b="0" dirty="0" smtClean="0"/>
              <a:t>hướng </a:t>
            </a:r>
            <a:r>
              <a:rPr lang="vi-VN" b="0" dirty="0"/>
              <a:t>đối tượng là phương pháp </a:t>
            </a:r>
            <a:r>
              <a:rPr lang="en-US" b="0" dirty="0" smtClean="0"/>
              <a:t>LT</a:t>
            </a:r>
            <a:r>
              <a:rPr lang="vi-VN" b="0" dirty="0" smtClean="0"/>
              <a:t> </a:t>
            </a:r>
            <a:r>
              <a:rPr lang="vi-VN" b="0" dirty="0"/>
              <a:t>dựa trên kiến trúc </a:t>
            </a:r>
            <a:r>
              <a:rPr lang="vi-VN" dirty="0"/>
              <a:t>lớp </a:t>
            </a:r>
            <a:r>
              <a:rPr lang="vi-VN" b="0" dirty="0"/>
              <a:t>(class) </a:t>
            </a:r>
            <a:r>
              <a:rPr lang="vi-VN" b="0" dirty="0" smtClean="0"/>
              <a:t>và </a:t>
            </a:r>
            <a:r>
              <a:rPr lang="vi-VN" dirty="0"/>
              <a:t>đối tượng </a:t>
            </a:r>
            <a:r>
              <a:rPr lang="vi-VN" b="0" dirty="0"/>
              <a:t>(object</a:t>
            </a:r>
            <a:r>
              <a:rPr lang="vi-VN" b="0" dirty="0" smtClean="0"/>
              <a:t>)</a:t>
            </a:r>
            <a:endParaRPr lang="en-US" b="0" dirty="0" smtClean="0"/>
          </a:p>
          <a:p>
            <a:pPr algn="just" eaLnBrk="1" fontAlgn="auto" hangingPunct="1">
              <a:lnSpc>
                <a:spcPct val="150000"/>
              </a:lnSpc>
              <a:spcAft>
                <a:spcPts val="0"/>
              </a:spcAft>
              <a:defRPr/>
            </a:pPr>
            <a:endParaRPr lang="vi-VN" b="0" dirty="0"/>
          </a:p>
          <a:p>
            <a:pPr marL="422910" indent="-457200" algn="just" eaLnBrk="1" fontAlgn="auto" hangingPunct="1">
              <a:lnSpc>
                <a:spcPct val="150000"/>
              </a:lnSpc>
              <a:spcAft>
                <a:spcPts val="0"/>
              </a:spcAft>
              <a:defRPr/>
            </a:pPr>
            <a:endParaRPr lang="vi-VN"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BA1C1B4-F93A-4297-988E-43ED48700B64}" type="slidenum">
              <a:rPr lang="en-US">
                <a:solidFill>
                  <a:schemeClr val="bg1"/>
                </a:solidFill>
                <a:latin typeface="Verdana" panose="020B0604030504040204" pitchFamily="34" charset="0"/>
              </a:rPr>
              <a:pPr eaLnBrk="1" hangingPunct="1"/>
              <a:t>23</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xmlns="" val="190145278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p:txBody>
          <a:bodyPr/>
          <a:lstStyle/>
          <a:p>
            <a:pPr eaLnBrk="1" hangingPunct="1"/>
            <a:r>
              <a:rPr lang="en-US" smtClean="0"/>
              <a:t>Đối tượng là gì ?</a:t>
            </a:r>
            <a:endParaRPr lang="en-US"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240030" indent="-274320" algn="just" eaLnBrk="1" fontAlgn="auto" hangingPunct="1">
              <a:lnSpc>
                <a:spcPct val="150000"/>
              </a:lnSpc>
              <a:spcAft>
                <a:spcPts val="0"/>
              </a:spcAft>
              <a:buFont typeface="Wingdings 2"/>
              <a:buChar char=""/>
              <a:defRPr/>
            </a:pPr>
            <a:r>
              <a:rPr lang="vi-VN" dirty="0"/>
              <a:t>Đối tượng trong thế giới thực: là một thực thể cụ thể mà ta có thể sờ, nhìn thấy hay cảm nhận được.</a:t>
            </a:r>
          </a:p>
          <a:p>
            <a:pPr marL="240030" indent="-274320" algn="just" eaLnBrk="1" fontAlgn="auto" hangingPunct="1">
              <a:lnSpc>
                <a:spcPct val="150000"/>
              </a:lnSpc>
              <a:spcAft>
                <a:spcPts val="0"/>
              </a:spcAft>
              <a:buFont typeface="Wingdings 2"/>
              <a:buChar char=""/>
              <a:defRPr/>
            </a:pPr>
            <a:r>
              <a:rPr lang="vi-VN" dirty="0"/>
              <a:t>Đối tượng phần mềm: dùng để biểu diễn các đối tượng trong thế giới thực.</a:t>
            </a:r>
          </a:p>
          <a:p>
            <a:pPr marL="240030" indent="-274320" algn="just" eaLnBrk="1" fontAlgn="auto" hangingPunct="1">
              <a:lnSpc>
                <a:spcPct val="150000"/>
              </a:lnSpc>
              <a:spcAft>
                <a:spcPts val="0"/>
              </a:spcAft>
              <a:buFont typeface="Wingdings 2"/>
              <a:buChar char=""/>
              <a:defRPr/>
            </a:pPr>
            <a:r>
              <a:rPr lang="vi-VN" dirty="0"/>
              <a:t>Mỗi đối tượng bao gồm 2 thành phần: thuộc tính và hành động.</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897DB11-B61C-4E5F-8AA8-8F0020B799C7}" type="slidenum">
              <a:rPr lang="en-US">
                <a:solidFill>
                  <a:schemeClr val="bg1"/>
                </a:solidFill>
                <a:latin typeface="Verdana" panose="020B0604030504040204" pitchFamily="34" charset="0"/>
              </a:rPr>
              <a:pPr eaLnBrk="1" hangingPunct="1"/>
              <a:t>24</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r>
              <a:rPr lang="en-US" dirty="0" err="1" smtClean="0"/>
              <a:t>Đối</a:t>
            </a:r>
            <a:r>
              <a:rPr lang="en-US" dirty="0" smtClean="0"/>
              <a:t> </a:t>
            </a:r>
            <a:r>
              <a:rPr lang="en-US" dirty="0" err="1" smtClean="0"/>
              <a:t>tượng</a:t>
            </a:r>
            <a:r>
              <a:rPr lang="en-US" dirty="0" smtClean="0"/>
              <a:t> </a:t>
            </a:r>
            <a:r>
              <a:rPr lang="en-US" dirty="0" err="1" smtClean="0"/>
              <a:t>là</a:t>
            </a:r>
            <a:r>
              <a:rPr lang="en-US" dirty="0" smtClean="0"/>
              <a:t> </a:t>
            </a:r>
            <a:r>
              <a:rPr lang="en-US" dirty="0" err="1" smtClean="0"/>
              <a:t>gì</a:t>
            </a:r>
            <a:r>
              <a:rPr lang="en-US" dirty="0" smtClean="0"/>
              <a:t> ?</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0" indent="0" eaLnBrk="1" fontAlgn="auto" hangingPunct="1">
              <a:lnSpc>
                <a:spcPct val="150000"/>
              </a:lnSpc>
              <a:spcAft>
                <a:spcPts val="0"/>
              </a:spcAft>
              <a:buNone/>
              <a:defRPr/>
            </a:pPr>
            <a:r>
              <a:rPr lang="en-US" sz="2800" b="0" dirty="0" smtClean="0"/>
              <a:t>VD: </a:t>
            </a:r>
            <a:r>
              <a:rPr lang="en-US" sz="2800" b="0" dirty="0" err="1" smtClean="0"/>
              <a:t>một</a:t>
            </a:r>
            <a:r>
              <a:rPr lang="en-US" sz="2800" b="0" dirty="0" smtClean="0"/>
              <a:t> </a:t>
            </a:r>
            <a:r>
              <a:rPr lang="en-US" sz="2800" b="0" dirty="0" err="1" smtClean="0"/>
              <a:t>người</a:t>
            </a:r>
            <a:r>
              <a:rPr lang="en-US" sz="2800" b="0" dirty="0" smtClean="0"/>
              <a:t> A</a:t>
            </a:r>
          </a:p>
          <a:p>
            <a:pPr>
              <a:lnSpc>
                <a:spcPct val="150000"/>
              </a:lnSpc>
              <a:defRPr/>
            </a:pPr>
            <a:r>
              <a:rPr lang="en-US" sz="2800" dirty="0" err="1" smtClean="0"/>
              <a:t>Một</a:t>
            </a:r>
            <a:r>
              <a:rPr lang="en-US" sz="2800" dirty="0" smtClean="0"/>
              <a:t> </a:t>
            </a:r>
            <a:r>
              <a:rPr lang="en-US" sz="2800" dirty="0" err="1" smtClean="0"/>
              <a:t>người</a:t>
            </a:r>
            <a:r>
              <a:rPr lang="en-US" sz="2800" dirty="0" smtClean="0"/>
              <a:t> </a:t>
            </a:r>
            <a:r>
              <a:rPr lang="en-US" sz="2800" dirty="0" err="1" smtClean="0"/>
              <a:t>có</a:t>
            </a:r>
            <a:r>
              <a:rPr lang="en-US" sz="2800" dirty="0" smtClean="0"/>
              <a:t> </a:t>
            </a:r>
            <a:r>
              <a:rPr lang="en-US" sz="2800" dirty="0" err="1" smtClean="0"/>
              <a:t>các</a:t>
            </a:r>
            <a:r>
              <a:rPr lang="en-US" sz="2800" dirty="0" smtClean="0"/>
              <a:t> </a:t>
            </a:r>
            <a:r>
              <a:rPr lang="en-US" sz="2800" dirty="0" err="1" smtClean="0"/>
              <a:t>thuộc</a:t>
            </a:r>
            <a:r>
              <a:rPr lang="en-US" sz="2800" dirty="0" smtClean="0"/>
              <a:t> </a:t>
            </a:r>
            <a:r>
              <a:rPr lang="en-US" sz="2800" dirty="0" err="1" smtClean="0"/>
              <a:t>tính</a:t>
            </a:r>
            <a:r>
              <a:rPr lang="en-US" sz="2800" dirty="0" smtClean="0"/>
              <a:t>: </a:t>
            </a:r>
            <a:r>
              <a:rPr lang="en-US" sz="2800" dirty="0" err="1" smtClean="0"/>
              <a:t>tên</a:t>
            </a:r>
            <a:r>
              <a:rPr lang="en-US" sz="2800" dirty="0" smtClean="0"/>
              <a:t>, </a:t>
            </a:r>
            <a:r>
              <a:rPr lang="en-US" sz="2800" dirty="0" err="1" smtClean="0"/>
              <a:t>tuổi</a:t>
            </a:r>
            <a:r>
              <a:rPr lang="en-US" sz="2800" dirty="0" smtClean="0"/>
              <a:t>, </a:t>
            </a:r>
            <a:r>
              <a:rPr lang="en-US" sz="2800" dirty="0" err="1" smtClean="0"/>
              <a:t>địa</a:t>
            </a:r>
            <a:r>
              <a:rPr lang="en-US" sz="2800" dirty="0" smtClean="0"/>
              <a:t> </a:t>
            </a:r>
            <a:r>
              <a:rPr lang="en-US" sz="2800" dirty="0" err="1" smtClean="0"/>
              <a:t>chỉ</a:t>
            </a:r>
            <a:r>
              <a:rPr lang="en-US" sz="2800" dirty="0" smtClean="0"/>
              <a:t>, </a:t>
            </a:r>
            <a:r>
              <a:rPr lang="en-US" sz="2800" dirty="0" err="1" smtClean="0"/>
              <a:t>màu</a:t>
            </a:r>
            <a:r>
              <a:rPr lang="en-US" sz="2800" dirty="0" smtClean="0"/>
              <a:t> </a:t>
            </a:r>
            <a:r>
              <a:rPr lang="en-US" sz="2800" dirty="0" err="1" smtClean="0"/>
              <a:t>mắt</a:t>
            </a:r>
            <a:r>
              <a:rPr lang="en-US" sz="2800" dirty="0" smtClean="0"/>
              <a:t>, …</a:t>
            </a:r>
          </a:p>
          <a:p>
            <a:pPr>
              <a:lnSpc>
                <a:spcPct val="150000"/>
              </a:lnSpc>
              <a:defRPr/>
            </a:pPr>
            <a:r>
              <a:rPr lang="en-US" sz="2800" dirty="0" err="1" smtClean="0"/>
              <a:t>Các</a:t>
            </a:r>
            <a:r>
              <a:rPr lang="en-US" sz="2800" dirty="0" smtClean="0"/>
              <a:t> </a:t>
            </a:r>
            <a:r>
              <a:rPr lang="en-US" sz="2800" dirty="0" err="1" smtClean="0"/>
              <a:t>hành</a:t>
            </a:r>
            <a:r>
              <a:rPr lang="en-US" sz="2800" dirty="0" smtClean="0"/>
              <a:t> </a:t>
            </a:r>
            <a:r>
              <a:rPr lang="en-US" sz="2800" dirty="0" err="1" smtClean="0"/>
              <a:t>động</a:t>
            </a:r>
            <a:r>
              <a:rPr lang="en-US" sz="2800" dirty="0" smtClean="0"/>
              <a:t>: </a:t>
            </a:r>
            <a:r>
              <a:rPr lang="en-US" sz="2800" dirty="0" err="1" smtClean="0"/>
              <a:t>đi</a:t>
            </a:r>
            <a:r>
              <a:rPr lang="en-US" sz="2800" dirty="0" smtClean="0"/>
              <a:t>, </a:t>
            </a:r>
            <a:r>
              <a:rPr lang="en-US" sz="2800" dirty="0" err="1" smtClean="0"/>
              <a:t>nói</a:t>
            </a:r>
            <a:r>
              <a:rPr lang="en-US" sz="2800" dirty="0" smtClean="0"/>
              <a:t>, </a:t>
            </a:r>
            <a:r>
              <a:rPr lang="en-US" sz="2800" dirty="0" err="1" smtClean="0"/>
              <a:t>thở</a:t>
            </a:r>
            <a:r>
              <a:rPr lang="en-US" sz="2800" dirty="0" smtClean="0"/>
              <a:t>, …	</a:t>
            </a:r>
          </a:p>
          <a:p>
            <a:pPr marL="240030" indent="-274320" eaLnBrk="1" fontAlgn="auto" hangingPunct="1">
              <a:lnSpc>
                <a:spcPct val="150000"/>
              </a:lnSpc>
              <a:spcAft>
                <a:spcPts val="0"/>
              </a:spcAft>
              <a:buFont typeface="Wingdings 2"/>
              <a:buChar char=""/>
              <a:defRPr/>
            </a:pPr>
            <a:endParaRPr lang="en-US" sz="2800" b="0" dirty="0" smtClean="0">
              <a:solidFill>
                <a:schemeClr val="accent2">
                  <a:lumMod val="50000"/>
                </a:schemeClr>
              </a:solidFill>
            </a:endParaRPr>
          </a:p>
          <a:p>
            <a:pPr marL="240030" indent="-274320" eaLnBrk="1" fontAlgn="auto" hangingPunct="1">
              <a:lnSpc>
                <a:spcPct val="150000"/>
              </a:lnSpc>
              <a:spcAft>
                <a:spcPts val="0"/>
              </a:spcAft>
              <a:buFont typeface="Wingdings 2"/>
              <a:buChar char=""/>
              <a:defRPr/>
            </a:pPr>
            <a:endParaRPr lang="vi-VN" sz="2800" b="0"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45C7BED-7FAB-4826-B536-65CEE50B9974}" type="slidenum">
              <a:rPr lang="en-US">
                <a:solidFill>
                  <a:schemeClr val="bg1"/>
                </a:solidFill>
                <a:latin typeface="Verdana" panose="020B0604030504040204" pitchFamily="34" charset="0"/>
              </a:rPr>
              <a:pPr eaLnBrk="1" hangingPunct="1"/>
              <a:t>25</a:t>
            </a:fld>
            <a:endParaRPr lang="en-US">
              <a:solidFill>
                <a:schemeClr val="bg1"/>
              </a:solidFill>
              <a:latin typeface="Verdana" panose="020B0604030504040204" pitchFamily="34" charset="0"/>
            </a:endParaRPr>
          </a:p>
        </p:txBody>
      </p:sp>
      <p:sp>
        <p:nvSpPr>
          <p:cNvPr id="5" name="Rectangle 4"/>
          <p:cNvSpPr>
            <a:spLocks noChangeArrowheads="1"/>
          </p:cNvSpPr>
          <p:nvPr/>
        </p:nvSpPr>
        <p:spPr bwMode="auto">
          <a:xfrm>
            <a:off x="419100" y="4648200"/>
            <a:ext cx="8305800" cy="1981200"/>
          </a:xfrm>
          <a:prstGeom prst="rect">
            <a:avLst/>
          </a:prstGeom>
          <a:solidFill>
            <a:srgbClr val="00CCFF"/>
          </a:solidFill>
          <a:ln w="9525">
            <a:solidFill>
              <a:schemeClr val="tx1"/>
            </a:solidFill>
            <a:miter lim="800000"/>
            <a:headEnd/>
            <a:tailEnd/>
          </a:ln>
          <a:effectLst/>
          <a:extLs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GB" sz="2800" b="1" dirty="0" err="1"/>
              <a:t>Một</a:t>
            </a:r>
            <a:r>
              <a:rPr lang="en-GB" sz="2800" b="1" dirty="0"/>
              <a:t> </a:t>
            </a:r>
            <a:r>
              <a:rPr lang="en-GB" sz="2800" b="1" dirty="0" err="1"/>
              <a:t>đối</a:t>
            </a:r>
            <a:r>
              <a:rPr lang="en-GB" sz="2800" b="1" dirty="0"/>
              <a:t> </a:t>
            </a:r>
            <a:r>
              <a:rPr lang="en-GB" sz="2800" b="1" dirty="0" err="1"/>
              <a:t>tượng</a:t>
            </a:r>
            <a:r>
              <a:rPr lang="en-GB" sz="2800" b="1" dirty="0"/>
              <a:t> </a:t>
            </a:r>
            <a:r>
              <a:rPr lang="en-GB" sz="2800" b="1" dirty="0" err="1"/>
              <a:t>là</a:t>
            </a:r>
            <a:r>
              <a:rPr lang="en-GB" sz="2800" b="1" dirty="0"/>
              <a:t> 1 </a:t>
            </a:r>
            <a:r>
              <a:rPr lang="en-GB" sz="2800" b="1" dirty="0" err="1"/>
              <a:t>thực</a:t>
            </a:r>
            <a:r>
              <a:rPr lang="en-GB" sz="2800" b="1" dirty="0"/>
              <a:t> </a:t>
            </a:r>
            <a:r>
              <a:rPr lang="en-GB" sz="2800" b="1" dirty="0" err="1"/>
              <a:t>thể</a:t>
            </a:r>
            <a:r>
              <a:rPr lang="en-GB" sz="2800" b="1" dirty="0"/>
              <a:t> </a:t>
            </a:r>
            <a:r>
              <a:rPr lang="en-GB" sz="2800" b="1" dirty="0" err="1"/>
              <a:t>bao</a:t>
            </a:r>
            <a:r>
              <a:rPr lang="en-GB" sz="2800" b="1" dirty="0"/>
              <a:t> </a:t>
            </a:r>
            <a:r>
              <a:rPr lang="en-GB" sz="2800" b="1" dirty="0" err="1"/>
              <a:t>gồm</a:t>
            </a:r>
            <a:endParaRPr lang="en-GB" sz="2800" b="1" dirty="0"/>
          </a:p>
          <a:p>
            <a:pPr algn="ctr" eaLnBrk="1" hangingPunct="1"/>
            <a:r>
              <a:rPr lang="en-GB" sz="2800" b="1" dirty="0" err="1">
                <a:solidFill>
                  <a:schemeClr val="accent2"/>
                </a:solidFill>
              </a:rPr>
              <a:t>thuộc</a:t>
            </a:r>
            <a:r>
              <a:rPr lang="en-GB" sz="2800" b="1" dirty="0">
                <a:solidFill>
                  <a:schemeClr val="accent2"/>
                </a:solidFill>
              </a:rPr>
              <a:t> </a:t>
            </a:r>
            <a:r>
              <a:rPr lang="en-GB" sz="2800" b="1" dirty="0" err="1">
                <a:solidFill>
                  <a:schemeClr val="accent2"/>
                </a:solidFill>
              </a:rPr>
              <a:t>tính</a:t>
            </a:r>
            <a:r>
              <a:rPr lang="en-GB" sz="2800" b="1" dirty="0"/>
              <a:t> </a:t>
            </a:r>
            <a:r>
              <a:rPr lang="en-GB" sz="2800" b="1" dirty="0" smtClean="0"/>
              <a:t>&amp; </a:t>
            </a:r>
            <a:r>
              <a:rPr lang="en-GB" sz="2800" b="1" dirty="0" err="1">
                <a:solidFill>
                  <a:schemeClr val="accent2"/>
                </a:solidFill>
              </a:rPr>
              <a:t>hành</a:t>
            </a:r>
            <a:r>
              <a:rPr lang="en-GB" sz="2800" b="1" dirty="0">
                <a:solidFill>
                  <a:schemeClr val="accent2"/>
                </a:solidFill>
              </a:rPr>
              <a:t> </a:t>
            </a:r>
            <a:r>
              <a:rPr lang="en-GB" sz="2800" b="1" dirty="0" err="1">
                <a:solidFill>
                  <a:schemeClr val="accent2"/>
                </a:solidFill>
              </a:rPr>
              <a:t>động</a:t>
            </a:r>
            <a:r>
              <a:rPr lang="en-GB" dirty="0"/>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lstStyle/>
          <a:p>
            <a:pPr eaLnBrk="1" hangingPunct="1"/>
            <a:r>
              <a:rPr lang="en-US" smtClean="0"/>
              <a:t>Lớp đối tượng là gì ?</a:t>
            </a:r>
            <a:endParaRPr lang="en-US"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422910" indent="-457200" algn="just" eaLnBrk="1" fontAlgn="auto" hangingPunct="1">
              <a:lnSpc>
                <a:spcPct val="150000"/>
              </a:lnSpc>
              <a:spcAft>
                <a:spcPts val="0"/>
              </a:spcAft>
              <a:defRPr/>
            </a:pPr>
            <a:r>
              <a:rPr lang="en-US" b="0" dirty="0" err="1" smtClean="0"/>
              <a:t>Lớp</a:t>
            </a:r>
            <a:r>
              <a:rPr lang="en-US" b="0" dirty="0" smtClean="0"/>
              <a:t> </a:t>
            </a:r>
            <a:r>
              <a:rPr lang="en-US" b="0" dirty="0" err="1" smtClean="0"/>
              <a:t>đối</a:t>
            </a:r>
            <a:r>
              <a:rPr lang="en-US" b="0" dirty="0" smtClean="0"/>
              <a:t> </a:t>
            </a:r>
            <a:r>
              <a:rPr lang="en-US" b="0" dirty="0" err="1" smtClean="0"/>
              <a:t>tượng</a:t>
            </a:r>
            <a:r>
              <a:rPr lang="en-US" b="0" dirty="0" smtClean="0"/>
              <a:t> </a:t>
            </a:r>
            <a:r>
              <a:rPr lang="en-US" b="0" dirty="0" err="1" smtClean="0"/>
              <a:t>thể</a:t>
            </a:r>
            <a:r>
              <a:rPr lang="en-US" b="0" dirty="0" smtClean="0"/>
              <a:t> </a:t>
            </a:r>
            <a:r>
              <a:rPr lang="en-US" b="0" dirty="0" err="1" smtClean="0"/>
              <a:t>hiện</a:t>
            </a:r>
            <a:r>
              <a:rPr lang="en-US" b="0" dirty="0" smtClean="0"/>
              <a:t> </a:t>
            </a:r>
            <a:r>
              <a:rPr lang="en-US" b="0" dirty="0" err="1" smtClean="0"/>
              <a:t>cho</a:t>
            </a:r>
            <a:r>
              <a:rPr lang="en-US" b="0" dirty="0" smtClean="0"/>
              <a:t> </a:t>
            </a:r>
            <a:r>
              <a:rPr lang="en-US" b="0" dirty="0" err="1" smtClean="0"/>
              <a:t>một</a:t>
            </a:r>
            <a:r>
              <a:rPr lang="en-US" b="0" dirty="0" smtClean="0"/>
              <a:t> </a:t>
            </a:r>
            <a:r>
              <a:rPr lang="en-US" b="0" dirty="0" err="1" smtClean="0"/>
              <a:t>nhóm</a:t>
            </a:r>
            <a:r>
              <a:rPr lang="en-US" b="0" dirty="0" smtClean="0"/>
              <a:t> </a:t>
            </a:r>
            <a:r>
              <a:rPr lang="en-US" b="0" dirty="0" err="1" smtClean="0"/>
              <a:t>các</a:t>
            </a:r>
            <a:r>
              <a:rPr lang="en-US" b="0" dirty="0" smtClean="0"/>
              <a:t> </a:t>
            </a:r>
            <a:r>
              <a:rPr lang="en-US" b="0" dirty="0" err="1" smtClean="0"/>
              <a:t>đối</a:t>
            </a:r>
            <a:r>
              <a:rPr lang="en-US" b="0" dirty="0" smtClean="0"/>
              <a:t> </a:t>
            </a:r>
            <a:r>
              <a:rPr lang="en-US" b="0" dirty="0" err="1" smtClean="0"/>
              <a:t>tượng</a:t>
            </a:r>
            <a:r>
              <a:rPr lang="en-US" b="0" dirty="0" smtClean="0"/>
              <a:t> </a:t>
            </a:r>
            <a:r>
              <a:rPr lang="en-US" b="0" dirty="0" err="1" smtClean="0"/>
              <a:t>giống</a:t>
            </a:r>
            <a:r>
              <a:rPr lang="en-US" b="0" dirty="0" smtClean="0"/>
              <a:t> </a:t>
            </a:r>
            <a:r>
              <a:rPr lang="en-US" b="0" dirty="0" err="1" smtClean="0"/>
              <a:t>nhau</a:t>
            </a:r>
            <a:r>
              <a:rPr lang="en-US" b="0" dirty="0" smtClean="0"/>
              <a:t> (</a:t>
            </a:r>
            <a:r>
              <a:rPr lang="en-US" b="0" dirty="0" err="1" smtClean="0"/>
              <a:t>cùng</a:t>
            </a:r>
            <a:r>
              <a:rPr lang="en-US" b="0" dirty="0" smtClean="0"/>
              <a:t> </a:t>
            </a:r>
            <a:r>
              <a:rPr lang="en-US" b="0" dirty="0" err="1" smtClean="0"/>
              <a:t>thuộc</a:t>
            </a:r>
            <a:r>
              <a:rPr lang="en-US" b="0" dirty="0" smtClean="0"/>
              <a:t> </a:t>
            </a:r>
            <a:r>
              <a:rPr lang="en-US" b="0" dirty="0" err="1" smtClean="0"/>
              <a:t>tính</a:t>
            </a:r>
            <a:r>
              <a:rPr lang="en-US" b="0" dirty="0" smtClean="0"/>
              <a:t> &amp; </a:t>
            </a:r>
            <a:r>
              <a:rPr lang="en-US" b="0" dirty="0" err="1" smtClean="0"/>
              <a:t>hành</a:t>
            </a:r>
            <a:r>
              <a:rPr lang="en-US" b="0" dirty="0" smtClean="0"/>
              <a:t> </a:t>
            </a:r>
            <a:r>
              <a:rPr lang="en-US" b="0" dirty="0" err="1" smtClean="0"/>
              <a:t>động</a:t>
            </a:r>
            <a:r>
              <a:rPr lang="en-US" b="0" dirty="0" smtClean="0"/>
              <a:t>)</a:t>
            </a:r>
          </a:p>
          <a:p>
            <a:pPr marL="422910" indent="-457200" algn="just" eaLnBrk="1" fontAlgn="auto" hangingPunct="1">
              <a:lnSpc>
                <a:spcPct val="150000"/>
              </a:lnSpc>
              <a:spcAft>
                <a:spcPts val="0"/>
              </a:spcAft>
              <a:defRPr/>
            </a:pPr>
            <a:r>
              <a:rPr lang="en-US" b="0" dirty="0" smtClean="0"/>
              <a:t>VD: </a:t>
            </a:r>
            <a:r>
              <a:rPr lang="en-US" b="0" dirty="0" err="1" smtClean="0"/>
              <a:t>học</a:t>
            </a:r>
            <a:r>
              <a:rPr lang="en-US" b="0" dirty="0" smtClean="0"/>
              <a:t> </a:t>
            </a:r>
            <a:r>
              <a:rPr lang="en-US" b="0" dirty="0" err="1" smtClean="0"/>
              <a:t>sinh</a:t>
            </a:r>
            <a:r>
              <a:rPr lang="en-US" b="0" dirty="0" smtClean="0"/>
              <a:t> A, </a:t>
            </a:r>
            <a:r>
              <a:rPr lang="en-US" b="0" dirty="0" err="1" smtClean="0"/>
              <a:t>học</a:t>
            </a:r>
            <a:r>
              <a:rPr lang="en-US" b="0" dirty="0" smtClean="0"/>
              <a:t> </a:t>
            </a:r>
            <a:r>
              <a:rPr lang="en-US" b="0" dirty="0" err="1" smtClean="0"/>
              <a:t>sinh</a:t>
            </a:r>
            <a:r>
              <a:rPr lang="en-US" b="0" dirty="0" smtClean="0"/>
              <a:t> B, </a:t>
            </a:r>
            <a:r>
              <a:rPr lang="en-US" b="0" dirty="0" err="1" smtClean="0"/>
              <a:t>học</a:t>
            </a:r>
            <a:r>
              <a:rPr lang="en-US" b="0" dirty="0" smtClean="0"/>
              <a:t> </a:t>
            </a:r>
            <a:r>
              <a:rPr lang="en-US" b="0" dirty="0" err="1" smtClean="0"/>
              <a:t>sinh</a:t>
            </a:r>
            <a:r>
              <a:rPr lang="en-US" b="0" dirty="0" smtClean="0"/>
              <a:t> C…</a:t>
            </a:r>
          </a:p>
          <a:p>
            <a:pPr algn="just" eaLnBrk="1" fontAlgn="auto" hangingPunct="1">
              <a:lnSpc>
                <a:spcPct val="150000"/>
              </a:lnSpc>
              <a:spcAft>
                <a:spcPts val="0"/>
              </a:spcAft>
              <a:defRPr/>
            </a:pPr>
            <a:endParaRPr lang="en-US" b="0" dirty="0" smtClean="0"/>
          </a:p>
          <a:p>
            <a:pPr marL="422910" indent="-457200" algn="just" eaLnBrk="1" fontAlgn="auto" hangingPunct="1">
              <a:lnSpc>
                <a:spcPct val="150000"/>
              </a:lnSpc>
              <a:spcAft>
                <a:spcPts val="0"/>
              </a:spcAft>
              <a:defRPr/>
            </a:pP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34E0119-5BAE-4155-BC2F-9D7B63A4B444}" type="slidenum">
              <a:rPr lang="en-US">
                <a:solidFill>
                  <a:schemeClr val="bg1"/>
                </a:solidFill>
                <a:latin typeface="Verdana" panose="020B0604030504040204" pitchFamily="34" charset="0"/>
              </a:rPr>
              <a:pPr eaLnBrk="1" hangingPunct="1"/>
              <a:t>26</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p:txBody>
          <a:bodyPr>
            <a:normAutofit/>
          </a:bodyPr>
          <a:lstStyle/>
          <a:p>
            <a:pPr eaLnBrk="1" hangingPunct="1"/>
            <a:r>
              <a:rPr lang="en-US" dirty="0" err="1" smtClean="0"/>
              <a:t>Thiết</a:t>
            </a:r>
            <a:r>
              <a:rPr lang="en-US" dirty="0" smtClean="0"/>
              <a:t> </a:t>
            </a:r>
            <a:r>
              <a:rPr lang="en-US" dirty="0" err="1" smtClean="0"/>
              <a:t>kế</a:t>
            </a:r>
            <a:r>
              <a:rPr lang="en-US" dirty="0" smtClean="0"/>
              <a:t> </a:t>
            </a:r>
            <a:r>
              <a:rPr lang="en-US" dirty="0" err="1" smtClean="0"/>
              <a:t>phần</a:t>
            </a:r>
            <a:r>
              <a:rPr lang="en-US" dirty="0" smtClean="0"/>
              <a:t> </a:t>
            </a:r>
            <a:r>
              <a:rPr lang="en-US" dirty="0" err="1" smtClean="0"/>
              <a:t>mềm</a:t>
            </a:r>
            <a:r>
              <a:rPr lang="en-US" dirty="0" smtClean="0"/>
              <a:t> </a:t>
            </a:r>
            <a:r>
              <a:rPr lang="en-US" dirty="0" err="1" smtClean="0"/>
              <a:t>hướng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BFF75DD-A4D0-49E7-8394-171D7822DED2}" type="slidenum">
              <a:rPr lang="en-US">
                <a:solidFill>
                  <a:schemeClr val="bg1"/>
                </a:solidFill>
                <a:latin typeface="Verdana" panose="020B0604030504040204" pitchFamily="34" charset="0"/>
              </a:rPr>
              <a:pPr eaLnBrk="1" hangingPunct="1"/>
              <a:t>27</a:t>
            </a:fld>
            <a:endParaRPr lang="en-US">
              <a:solidFill>
                <a:schemeClr val="bg1"/>
              </a:solidFill>
              <a:latin typeface="Verdana" panose="020B0604030504040204" pitchFamily="34" charset="0"/>
            </a:endParaRPr>
          </a:p>
        </p:txBody>
      </p:sp>
      <p:sp>
        <p:nvSpPr>
          <p:cNvPr id="24580" name="Rectangle 3"/>
          <p:cNvSpPr txBox="1">
            <a:spLocks noChangeArrowheads="1"/>
          </p:cNvSpPr>
          <p:nvPr/>
        </p:nvSpPr>
        <p:spPr bwMode="gray">
          <a:xfrm>
            <a:off x="628650" y="1447800"/>
            <a:ext cx="7886700" cy="5105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Trừu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thủ</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tục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quan</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a:latin typeface="Times New Roman" panose="02020603050405020304" pitchFamily="18" charset="0"/>
                <a:cs typeface="Times New Roman" panose="02020603050405020304" pitchFamily="18" charset="0"/>
              </a:rPr>
              <a:t>Chia </a:t>
            </a:r>
            <a:r>
              <a:rPr lang="en-US" sz="3200" dirty="0" err="1">
                <a:latin typeface="Times New Roman" panose="02020603050405020304" pitchFamily="18" charset="0"/>
                <a:cs typeface="Times New Roman" panose="02020603050405020304" pitchFamily="18" charset="0"/>
              </a:rPr>
              <a:t>hệ</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thống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Mỗi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tính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năng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hành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động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chuyên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biệt</a:t>
            </a:r>
            <a:endParaRPr lang="en-US" sz="3200" dirty="0">
              <a:latin typeface="Times New Roman" panose="02020603050405020304" pitchFamily="18" charset="0"/>
              <a:cs typeface="Times New Roman" panose="02020603050405020304" pitchFamily="18" charset="0"/>
            </a:endParaRPr>
          </a:p>
          <a:p>
            <a:pPr algn="just">
              <a:lnSpc>
                <a:spcPct val="150000"/>
              </a:lnSpc>
              <a:spcBef>
                <a:spcPct val="20000"/>
              </a:spcBef>
              <a:buClr>
                <a:schemeClr val="hlink"/>
              </a:buClr>
              <a:buFont typeface="Wingdings" panose="05000000000000000000" pitchFamily="2" charset="2"/>
              <a:buChar char="§"/>
            </a:pP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có</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được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để</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tạo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ra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nhiều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đối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tượng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endParaRPr lang="en-US" sz="3200"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title"/>
          </p:nvPr>
        </p:nvSpPr>
        <p:spPr/>
        <p:txBody>
          <a:bodyPr/>
          <a:lstStyle/>
          <a:p>
            <a:pPr eaLnBrk="1" hangingPunct="1"/>
            <a:r>
              <a:rPr lang="en-US" smtClean="0"/>
              <a:t>Sự trừu tượng hoá</a:t>
            </a:r>
            <a:endParaRPr lang="en-US"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B20DC4A-41D1-4815-B2E8-E0506FC620F1}" type="slidenum">
              <a:rPr lang="en-US">
                <a:solidFill>
                  <a:schemeClr val="bg1"/>
                </a:solidFill>
                <a:latin typeface="Verdana" panose="020B0604030504040204" pitchFamily="34" charset="0"/>
              </a:rPr>
              <a:pPr eaLnBrk="1" hangingPunct="1"/>
              <a:t>28</a:t>
            </a:fld>
            <a:endParaRPr lang="en-US">
              <a:solidFill>
                <a:schemeClr val="bg1"/>
              </a:solidFill>
              <a:latin typeface="Verdana" panose="020B0604030504040204" pitchFamily="34" charset="0"/>
            </a:endParaRPr>
          </a:p>
        </p:txBody>
      </p:sp>
      <p:grpSp>
        <p:nvGrpSpPr>
          <p:cNvPr id="25604" name="Group 30"/>
          <p:cNvGrpSpPr>
            <a:grpSpLocks/>
          </p:cNvGrpSpPr>
          <p:nvPr/>
        </p:nvGrpSpPr>
        <p:grpSpPr bwMode="auto">
          <a:xfrm>
            <a:off x="457200" y="4024313"/>
            <a:ext cx="1447800" cy="1103312"/>
            <a:chOff x="192" y="2256"/>
            <a:chExt cx="912" cy="695"/>
          </a:xfrm>
        </p:grpSpPr>
        <p:sp>
          <p:nvSpPr>
            <p:cNvPr id="25621" name="Freeform 4"/>
            <p:cNvSpPr>
              <a:spLocks/>
            </p:cNvSpPr>
            <p:nvPr/>
          </p:nvSpPr>
          <p:spPr bwMode="auto">
            <a:xfrm>
              <a:off x="192" y="2256"/>
              <a:ext cx="842" cy="695"/>
            </a:xfrm>
            <a:custGeom>
              <a:avLst/>
              <a:gdLst>
                <a:gd name="T0" fmla="*/ 266 w 842"/>
                <a:gd name="T1" fmla="*/ 46 h 695"/>
                <a:gd name="T2" fmla="*/ 138 w 842"/>
                <a:gd name="T3" fmla="*/ 156 h 695"/>
                <a:gd name="T4" fmla="*/ 64 w 842"/>
                <a:gd name="T5" fmla="*/ 229 h 695"/>
                <a:gd name="T6" fmla="*/ 0 w 842"/>
                <a:gd name="T7" fmla="*/ 375 h 695"/>
                <a:gd name="T8" fmla="*/ 128 w 842"/>
                <a:gd name="T9" fmla="*/ 631 h 695"/>
                <a:gd name="T10" fmla="*/ 192 w 842"/>
                <a:gd name="T11" fmla="*/ 658 h 695"/>
                <a:gd name="T12" fmla="*/ 266 w 842"/>
                <a:gd name="T13" fmla="*/ 677 h 695"/>
                <a:gd name="T14" fmla="*/ 302 w 842"/>
                <a:gd name="T15" fmla="*/ 695 h 695"/>
                <a:gd name="T16" fmla="*/ 430 w 842"/>
                <a:gd name="T17" fmla="*/ 631 h 695"/>
                <a:gd name="T18" fmla="*/ 522 w 842"/>
                <a:gd name="T19" fmla="*/ 604 h 695"/>
                <a:gd name="T20" fmla="*/ 714 w 842"/>
                <a:gd name="T21" fmla="*/ 549 h 695"/>
                <a:gd name="T22" fmla="*/ 814 w 842"/>
                <a:gd name="T23" fmla="*/ 412 h 695"/>
                <a:gd name="T24" fmla="*/ 842 w 842"/>
                <a:gd name="T25" fmla="*/ 192 h 695"/>
                <a:gd name="T26" fmla="*/ 832 w 842"/>
                <a:gd name="T27" fmla="*/ 137 h 695"/>
                <a:gd name="T28" fmla="*/ 695 w 842"/>
                <a:gd name="T29" fmla="*/ 73 h 695"/>
                <a:gd name="T30" fmla="*/ 567 w 842"/>
                <a:gd name="T31" fmla="*/ 28 h 695"/>
                <a:gd name="T32" fmla="*/ 485 w 842"/>
                <a:gd name="T33" fmla="*/ 0 h 695"/>
                <a:gd name="T34" fmla="*/ 266 w 842"/>
                <a:gd name="T35" fmla="*/ 46 h 6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842" h="695">
                  <a:moveTo>
                    <a:pt x="266" y="46"/>
                  </a:moveTo>
                  <a:cubicBezTo>
                    <a:pt x="226" y="86"/>
                    <a:pt x="184" y="123"/>
                    <a:pt x="138" y="156"/>
                  </a:cubicBezTo>
                  <a:cubicBezTo>
                    <a:pt x="117" y="186"/>
                    <a:pt x="85" y="200"/>
                    <a:pt x="64" y="229"/>
                  </a:cubicBezTo>
                  <a:cubicBezTo>
                    <a:pt x="26" y="280"/>
                    <a:pt x="21" y="317"/>
                    <a:pt x="0" y="375"/>
                  </a:cubicBezTo>
                  <a:cubicBezTo>
                    <a:pt x="12" y="493"/>
                    <a:pt x="6" y="590"/>
                    <a:pt x="128" y="631"/>
                  </a:cubicBezTo>
                  <a:cubicBezTo>
                    <a:pt x="160" y="661"/>
                    <a:pt x="136" y="645"/>
                    <a:pt x="192" y="658"/>
                  </a:cubicBezTo>
                  <a:cubicBezTo>
                    <a:pt x="217" y="664"/>
                    <a:pt x="266" y="677"/>
                    <a:pt x="266" y="677"/>
                  </a:cubicBezTo>
                  <a:cubicBezTo>
                    <a:pt x="278" y="683"/>
                    <a:pt x="289" y="695"/>
                    <a:pt x="302" y="695"/>
                  </a:cubicBezTo>
                  <a:cubicBezTo>
                    <a:pt x="379" y="695"/>
                    <a:pt x="379" y="664"/>
                    <a:pt x="430" y="631"/>
                  </a:cubicBezTo>
                  <a:cubicBezTo>
                    <a:pt x="454" y="615"/>
                    <a:pt x="494" y="613"/>
                    <a:pt x="522" y="604"/>
                  </a:cubicBezTo>
                  <a:cubicBezTo>
                    <a:pt x="585" y="582"/>
                    <a:pt x="649" y="565"/>
                    <a:pt x="714" y="549"/>
                  </a:cubicBezTo>
                  <a:cubicBezTo>
                    <a:pt x="754" y="507"/>
                    <a:pt x="773" y="453"/>
                    <a:pt x="814" y="412"/>
                  </a:cubicBezTo>
                  <a:cubicBezTo>
                    <a:pt x="836" y="343"/>
                    <a:pt x="833" y="264"/>
                    <a:pt x="842" y="192"/>
                  </a:cubicBezTo>
                  <a:cubicBezTo>
                    <a:pt x="839" y="174"/>
                    <a:pt x="840" y="154"/>
                    <a:pt x="832" y="137"/>
                  </a:cubicBezTo>
                  <a:cubicBezTo>
                    <a:pt x="810" y="89"/>
                    <a:pt x="738" y="81"/>
                    <a:pt x="695" y="73"/>
                  </a:cubicBezTo>
                  <a:cubicBezTo>
                    <a:pt x="653" y="52"/>
                    <a:pt x="611" y="43"/>
                    <a:pt x="567" y="28"/>
                  </a:cubicBezTo>
                  <a:cubicBezTo>
                    <a:pt x="540" y="19"/>
                    <a:pt x="485" y="0"/>
                    <a:pt x="485" y="0"/>
                  </a:cubicBezTo>
                  <a:cubicBezTo>
                    <a:pt x="417" y="13"/>
                    <a:pt x="336" y="46"/>
                    <a:pt x="266" y="46"/>
                  </a:cubicBezTo>
                  <a:close/>
                </a:path>
              </a:pathLst>
            </a:custGeom>
            <a:noFill/>
            <a:ln w="19050">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22" name="Text Box 5"/>
            <p:cNvSpPr txBox="1">
              <a:spLocks noChangeArrowheads="1"/>
            </p:cNvSpPr>
            <p:nvPr/>
          </p:nvSpPr>
          <p:spPr bwMode="auto">
            <a:xfrm>
              <a:off x="192" y="2496"/>
              <a:ext cx="912" cy="25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Thực</a:t>
              </a:r>
              <a:r>
                <a:rPr lang="en-US" sz="2000" dirty="0"/>
                <a:t> </a:t>
              </a:r>
              <a:r>
                <a:rPr lang="en-US" sz="2000" dirty="0" err="1"/>
                <a:t>thể</a:t>
              </a:r>
              <a:endParaRPr lang="en-US" sz="2000" dirty="0"/>
            </a:p>
          </p:txBody>
        </p:sp>
      </p:grpSp>
      <p:sp>
        <p:nvSpPr>
          <p:cNvPr id="25605" name="Line 6"/>
          <p:cNvSpPr>
            <a:spLocks noChangeShapeType="1"/>
          </p:cNvSpPr>
          <p:nvPr/>
        </p:nvSpPr>
        <p:spPr bwMode="auto">
          <a:xfrm>
            <a:off x="2362200" y="2881313"/>
            <a:ext cx="0" cy="3657600"/>
          </a:xfrm>
          <a:prstGeom prst="line">
            <a:avLst/>
          </a:prstGeom>
          <a:noFill/>
          <a:ln w="349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06" name="Line 7"/>
          <p:cNvSpPr>
            <a:spLocks noChangeShapeType="1"/>
          </p:cNvSpPr>
          <p:nvPr/>
        </p:nvSpPr>
        <p:spPr bwMode="auto">
          <a:xfrm>
            <a:off x="5638800" y="2881313"/>
            <a:ext cx="0" cy="3657600"/>
          </a:xfrm>
          <a:prstGeom prst="line">
            <a:avLst/>
          </a:prstGeom>
          <a:noFill/>
          <a:ln w="349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07" name="Freeform 16"/>
          <p:cNvSpPr>
            <a:spLocks/>
          </p:cNvSpPr>
          <p:nvPr/>
        </p:nvSpPr>
        <p:spPr bwMode="auto">
          <a:xfrm>
            <a:off x="3098800" y="2924175"/>
            <a:ext cx="1843088" cy="1330325"/>
          </a:xfrm>
          <a:custGeom>
            <a:avLst/>
            <a:gdLst>
              <a:gd name="T0" fmla="*/ 2147483647 w 1161"/>
              <a:gd name="T1" fmla="*/ 2147483647 h 838"/>
              <a:gd name="T2" fmla="*/ 2147483647 w 1161"/>
              <a:gd name="T3" fmla="*/ 2147483647 h 838"/>
              <a:gd name="T4" fmla="*/ 2147483647 w 1161"/>
              <a:gd name="T5" fmla="*/ 2147483647 h 838"/>
              <a:gd name="T6" fmla="*/ 2147483647 w 1161"/>
              <a:gd name="T7" fmla="*/ 2147483647 h 838"/>
              <a:gd name="T8" fmla="*/ 2147483647 w 1161"/>
              <a:gd name="T9" fmla="*/ 2147483647 h 838"/>
              <a:gd name="T10" fmla="*/ 2147483647 w 1161"/>
              <a:gd name="T11" fmla="*/ 2147483647 h 838"/>
              <a:gd name="T12" fmla="*/ 2147483647 w 1161"/>
              <a:gd name="T13" fmla="*/ 2147483647 h 838"/>
              <a:gd name="T14" fmla="*/ 2147483647 w 1161"/>
              <a:gd name="T15" fmla="*/ 2147483647 h 838"/>
              <a:gd name="T16" fmla="*/ 2147483647 w 1161"/>
              <a:gd name="T17" fmla="*/ 2147483647 h 838"/>
              <a:gd name="T18" fmla="*/ 2147483647 w 1161"/>
              <a:gd name="T19" fmla="*/ 2147483647 h 838"/>
              <a:gd name="T20" fmla="*/ 2147483647 w 1161"/>
              <a:gd name="T21" fmla="*/ 2147483647 h 838"/>
              <a:gd name="T22" fmla="*/ 2147483647 w 1161"/>
              <a:gd name="T23" fmla="*/ 2147483647 h 838"/>
              <a:gd name="T24" fmla="*/ 2147483647 w 1161"/>
              <a:gd name="T25" fmla="*/ 2147483647 h 838"/>
              <a:gd name="T26" fmla="*/ 2147483647 w 1161"/>
              <a:gd name="T27" fmla="*/ 2147483647 h 838"/>
              <a:gd name="T28" fmla="*/ 2147483647 w 1161"/>
              <a:gd name="T29" fmla="*/ 2147483647 h 838"/>
              <a:gd name="T30" fmla="*/ 2147483647 w 1161"/>
              <a:gd name="T31" fmla="*/ 2147483647 h 838"/>
              <a:gd name="T32" fmla="*/ 2147483647 w 1161"/>
              <a:gd name="T33" fmla="*/ 2147483647 h 838"/>
              <a:gd name="T34" fmla="*/ 2147483647 w 1161"/>
              <a:gd name="T35" fmla="*/ 2147483647 h 838"/>
              <a:gd name="T36" fmla="*/ 0 w 1161"/>
              <a:gd name="T37" fmla="*/ 2147483647 h 838"/>
              <a:gd name="T38" fmla="*/ 2147483647 w 1161"/>
              <a:gd name="T39" fmla="*/ 2147483647 h 838"/>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161" h="838">
                <a:moveTo>
                  <a:pt x="9" y="394"/>
                </a:moveTo>
                <a:cubicBezTo>
                  <a:pt x="21" y="335"/>
                  <a:pt x="40" y="241"/>
                  <a:pt x="101" y="211"/>
                </a:cubicBezTo>
                <a:cubicBezTo>
                  <a:pt x="144" y="190"/>
                  <a:pt x="194" y="190"/>
                  <a:pt x="238" y="174"/>
                </a:cubicBezTo>
                <a:cubicBezTo>
                  <a:pt x="284" y="157"/>
                  <a:pt x="327" y="130"/>
                  <a:pt x="375" y="119"/>
                </a:cubicBezTo>
                <a:cubicBezTo>
                  <a:pt x="501" y="91"/>
                  <a:pt x="429" y="109"/>
                  <a:pt x="549" y="92"/>
                </a:cubicBezTo>
                <a:cubicBezTo>
                  <a:pt x="602" y="85"/>
                  <a:pt x="652" y="65"/>
                  <a:pt x="704" y="55"/>
                </a:cubicBezTo>
                <a:cubicBezTo>
                  <a:pt x="914" y="62"/>
                  <a:pt x="945" y="0"/>
                  <a:pt x="1024" y="119"/>
                </a:cubicBezTo>
                <a:cubicBezTo>
                  <a:pt x="1039" y="179"/>
                  <a:pt x="1063" y="241"/>
                  <a:pt x="1097" y="293"/>
                </a:cubicBezTo>
                <a:cubicBezTo>
                  <a:pt x="1113" y="377"/>
                  <a:pt x="1141" y="457"/>
                  <a:pt x="1161" y="540"/>
                </a:cubicBezTo>
                <a:cubicBezTo>
                  <a:pt x="1155" y="577"/>
                  <a:pt x="1157" y="616"/>
                  <a:pt x="1143" y="650"/>
                </a:cubicBezTo>
                <a:cubicBezTo>
                  <a:pt x="1136" y="667"/>
                  <a:pt x="1084" y="686"/>
                  <a:pt x="1070" y="695"/>
                </a:cubicBezTo>
                <a:cubicBezTo>
                  <a:pt x="953" y="774"/>
                  <a:pt x="760" y="793"/>
                  <a:pt x="622" y="805"/>
                </a:cubicBezTo>
                <a:cubicBezTo>
                  <a:pt x="519" y="838"/>
                  <a:pt x="437" y="819"/>
                  <a:pt x="320" y="814"/>
                </a:cubicBezTo>
                <a:cubicBezTo>
                  <a:pt x="262" y="800"/>
                  <a:pt x="298" y="810"/>
                  <a:pt x="229" y="787"/>
                </a:cubicBezTo>
                <a:cubicBezTo>
                  <a:pt x="220" y="784"/>
                  <a:pt x="201" y="778"/>
                  <a:pt x="201" y="778"/>
                </a:cubicBezTo>
                <a:cubicBezTo>
                  <a:pt x="174" y="759"/>
                  <a:pt x="159" y="742"/>
                  <a:pt x="128" y="732"/>
                </a:cubicBezTo>
                <a:cubicBezTo>
                  <a:pt x="107" y="700"/>
                  <a:pt x="82" y="668"/>
                  <a:pt x="55" y="640"/>
                </a:cubicBezTo>
                <a:cubicBezTo>
                  <a:pt x="41" y="586"/>
                  <a:pt x="31" y="530"/>
                  <a:pt x="18" y="476"/>
                </a:cubicBezTo>
                <a:cubicBezTo>
                  <a:pt x="13" y="457"/>
                  <a:pt x="0" y="421"/>
                  <a:pt x="0" y="421"/>
                </a:cubicBezTo>
                <a:cubicBezTo>
                  <a:pt x="3" y="412"/>
                  <a:pt x="9" y="394"/>
                  <a:pt x="9" y="394"/>
                </a:cubicBezTo>
                <a:close/>
              </a:path>
            </a:pathLst>
          </a:custGeom>
          <a:noFill/>
          <a:ln w="222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08" name="Freeform 17"/>
          <p:cNvSpPr>
            <a:spLocks/>
          </p:cNvSpPr>
          <p:nvPr/>
        </p:nvSpPr>
        <p:spPr bwMode="auto">
          <a:xfrm>
            <a:off x="3124200" y="4862513"/>
            <a:ext cx="2143125" cy="1392237"/>
          </a:xfrm>
          <a:custGeom>
            <a:avLst/>
            <a:gdLst>
              <a:gd name="T0" fmla="*/ 2147483647 w 1350"/>
              <a:gd name="T1" fmla="*/ 2147483647 h 877"/>
              <a:gd name="T2" fmla="*/ 2147483647 w 1350"/>
              <a:gd name="T3" fmla="*/ 2147483647 h 877"/>
              <a:gd name="T4" fmla="*/ 2147483647 w 1350"/>
              <a:gd name="T5" fmla="*/ 2147483647 h 877"/>
              <a:gd name="T6" fmla="*/ 2147483647 w 1350"/>
              <a:gd name="T7" fmla="*/ 2147483647 h 877"/>
              <a:gd name="T8" fmla="*/ 2147483647 w 1350"/>
              <a:gd name="T9" fmla="*/ 0 h 877"/>
              <a:gd name="T10" fmla="*/ 2147483647 w 1350"/>
              <a:gd name="T11" fmla="*/ 2147483647 h 877"/>
              <a:gd name="T12" fmla="*/ 2147483647 w 1350"/>
              <a:gd name="T13" fmla="*/ 2147483647 h 877"/>
              <a:gd name="T14" fmla="*/ 2147483647 w 1350"/>
              <a:gd name="T15" fmla="*/ 2147483647 h 877"/>
              <a:gd name="T16" fmla="*/ 2147483647 w 1350"/>
              <a:gd name="T17" fmla="*/ 2147483647 h 877"/>
              <a:gd name="T18" fmla="*/ 2147483647 w 1350"/>
              <a:gd name="T19" fmla="*/ 2147483647 h 877"/>
              <a:gd name="T20" fmla="*/ 2147483647 w 1350"/>
              <a:gd name="T21" fmla="*/ 2147483647 h 877"/>
              <a:gd name="T22" fmla="*/ 2147483647 w 1350"/>
              <a:gd name="T23" fmla="*/ 2147483647 h 877"/>
              <a:gd name="T24" fmla="*/ 2147483647 w 1350"/>
              <a:gd name="T25" fmla="*/ 2147483647 h 877"/>
              <a:gd name="T26" fmla="*/ 2147483647 w 1350"/>
              <a:gd name="T27" fmla="*/ 2147483647 h 877"/>
              <a:gd name="T28" fmla="*/ 2147483647 w 1350"/>
              <a:gd name="T29" fmla="*/ 2147483647 h 877"/>
              <a:gd name="T30" fmla="*/ 2147483647 w 1350"/>
              <a:gd name="T31" fmla="*/ 2147483647 h 877"/>
              <a:gd name="T32" fmla="*/ 2147483647 w 1350"/>
              <a:gd name="T33" fmla="*/ 2147483647 h 877"/>
              <a:gd name="T34" fmla="*/ 2147483647 w 1350"/>
              <a:gd name="T35" fmla="*/ 2147483647 h 877"/>
              <a:gd name="T36" fmla="*/ 2147483647 w 1350"/>
              <a:gd name="T37" fmla="*/ 2147483647 h 877"/>
              <a:gd name="T38" fmla="*/ 2147483647 w 1350"/>
              <a:gd name="T39" fmla="*/ 2147483647 h 877"/>
              <a:gd name="T40" fmla="*/ 2147483647 w 1350"/>
              <a:gd name="T41" fmla="*/ 2147483647 h 877"/>
              <a:gd name="T42" fmla="*/ 2147483647 w 1350"/>
              <a:gd name="T43" fmla="*/ 2147483647 h 877"/>
              <a:gd name="T44" fmla="*/ 2147483647 w 1350"/>
              <a:gd name="T45" fmla="*/ 2147483647 h 877"/>
              <a:gd name="T46" fmla="*/ 2147483647 w 1350"/>
              <a:gd name="T47" fmla="*/ 2147483647 h 877"/>
              <a:gd name="T48" fmla="*/ 2147483647 w 1350"/>
              <a:gd name="T49" fmla="*/ 2147483647 h 877"/>
              <a:gd name="T50" fmla="*/ 2147483647 w 1350"/>
              <a:gd name="T51" fmla="*/ 2147483647 h 877"/>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1350" h="877">
                <a:moveTo>
                  <a:pt x="57" y="411"/>
                </a:moveTo>
                <a:cubicBezTo>
                  <a:pt x="48" y="405"/>
                  <a:pt x="35" y="403"/>
                  <a:pt x="29" y="393"/>
                </a:cubicBezTo>
                <a:cubicBezTo>
                  <a:pt x="0" y="344"/>
                  <a:pt x="34" y="220"/>
                  <a:pt x="66" y="173"/>
                </a:cubicBezTo>
                <a:cubicBezTo>
                  <a:pt x="106" y="15"/>
                  <a:pt x="391" y="17"/>
                  <a:pt x="514" y="9"/>
                </a:cubicBezTo>
                <a:cubicBezTo>
                  <a:pt x="550" y="7"/>
                  <a:pt x="587" y="3"/>
                  <a:pt x="623" y="0"/>
                </a:cubicBezTo>
                <a:cubicBezTo>
                  <a:pt x="705" y="3"/>
                  <a:pt x="788" y="4"/>
                  <a:pt x="870" y="9"/>
                </a:cubicBezTo>
                <a:cubicBezTo>
                  <a:pt x="952" y="14"/>
                  <a:pt x="1001" y="86"/>
                  <a:pt x="1071" y="109"/>
                </a:cubicBezTo>
                <a:cubicBezTo>
                  <a:pt x="1116" y="140"/>
                  <a:pt x="1210" y="225"/>
                  <a:pt x="1245" y="274"/>
                </a:cubicBezTo>
                <a:cubicBezTo>
                  <a:pt x="1304" y="356"/>
                  <a:pt x="1239" y="259"/>
                  <a:pt x="1309" y="365"/>
                </a:cubicBezTo>
                <a:cubicBezTo>
                  <a:pt x="1315" y="374"/>
                  <a:pt x="1327" y="393"/>
                  <a:pt x="1327" y="393"/>
                </a:cubicBezTo>
                <a:cubicBezTo>
                  <a:pt x="1343" y="465"/>
                  <a:pt x="1350" y="479"/>
                  <a:pt x="1327" y="576"/>
                </a:cubicBezTo>
                <a:cubicBezTo>
                  <a:pt x="1322" y="597"/>
                  <a:pt x="1303" y="613"/>
                  <a:pt x="1291" y="631"/>
                </a:cubicBezTo>
                <a:cubicBezTo>
                  <a:pt x="1238" y="712"/>
                  <a:pt x="1144" y="766"/>
                  <a:pt x="1053" y="795"/>
                </a:cubicBezTo>
                <a:cubicBezTo>
                  <a:pt x="988" y="846"/>
                  <a:pt x="902" y="851"/>
                  <a:pt x="825" y="877"/>
                </a:cubicBezTo>
                <a:cubicBezTo>
                  <a:pt x="743" y="871"/>
                  <a:pt x="660" y="870"/>
                  <a:pt x="578" y="859"/>
                </a:cubicBezTo>
                <a:cubicBezTo>
                  <a:pt x="554" y="856"/>
                  <a:pt x="537" y="831"/>
                  <a:pt x="514" y="823"/>
                </a:cubicBezTo>
                <a:cubicBezTo>
                  <a:pt x="490" y="815"/>
                  <a:pt x="465" y="812"/>
                  <a:pt x="441" y="804"/>
                </a:cubicBezTo>
                <a:cubicBezTo>
                  <a:pt x="396" y="762"/>
                  <a:pt x="454" y="810"/>
                  <a:pt x="386" y="777"/>
                </a:cubicBezTo>
                <a:cubicBezTo>
                  <a:pt x="378" y="773"/>
                  <a:pt x="375" y="763"/>
                  <a:pt x="367" y="759"/>
                </a:cubicBezTo>
                <a:cubicBezTo>
                  <a:pt x="326" y="738"/>
                  <a:pt x="266" y="731"/>
                  <a:pt x="221" y="722"/>
                </a:cubicBezTo>
                <a:cubicBezTo>
                  <a:pt x="174" y="691"/>
                  <a:pt x="173" y="659"/>
                  <a:pt x="130" y="631"/>
                </a:cubicBezTo>
                <a:cubicBezTo>
                  <a:pt x="115" y="585"/>
                  <a:pt x="99" y="539"/>
                  <a:pt x="84" y="493"/>
                </a:cubicBezTo>
                <a:cubicBezTo>
                  <a:pt x="81" y="483"/>
                  <a:pt x="71" y="476"/>
                  <a:pt x="66" y="466"/>
                </a:cubicBezTo>
                <a:cubicBezTo>
                  <a:pt x="62" y="458"/>
                  <a:pt x="62" y="447"/>
                  <a:pt x="57" y="439"/>
                </a:cubicBezTo>
                <a:cubicBezTo>
                  <a:pt x="52" y="431"/>
                  <a:pt x="38" y="429"/>
                  <a:pt x="38" y="420"/>
                </a:cubicBezTo>
                <a:cubicBezTo>
                  <a:pt x="38" y="413"/>
                  <a:pt x="51" y="414"/>
                  <a:pt x="57" y="411"/>
                </a:cubicBezTo>
                <a:close/>
              </a:path>
            </a:pathLst>
          </a:custGeom>
          <a:noFill/>
          <a:ln w="222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09" name="Text Box 18"/>
          <p:cNvSpPr txBox="1">
            <a:spLocks noChangeArrowheads="1"/>
          </p:cNvSpPr>
          <p:nvPr/>
        </p:nvSpPr>
        <p:spPr bwMode="auto">
          <a:xfrm>
            <a:off x="3352800" y="3490913"/>
            <a:ext cx="14478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dirty="0" err="1"/>
              <a:t>Thuộc</a:t>
            </a:r>
            <a:r>
              <a:rPr lang="en-US" sz="2000" dirty="0"/>
              <a:t> </a:t>
            </a:r>
            <a:r>
              <a:rPr lang="en-US" sz="2000" dirty="0" err="1"/>
              <a:t>tính</a:t>
            </a:r>
            <a:endParaRPr lang="en-US" sz="2000" dirty="0"/>
          </a:p>
        </p:txBody>
      </p:sp>
      <p:sp>
        <p:nvSpPr>
          <p:cNvPr id="25610" name="Text Box 19"/>
          <p:cNvSpPr txBox="1">
            <a:spLocks noChangeArrowheads="1"/>
          </p:cNvSpPr>
          <p:nvPr/>
        </p:nvSpPr>
        <p:spPr bwMode="auto">
          <a:xfrm>
            <a:off x="3505200" y="5395913"/>
            <a:ext cx="14478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2000"/>
              <a:t>Hành động</a:t>
            </a:r>
          </a:p>
        </p:txBody>
      </p:sp>
      <p:sp>
        <p:nvSpPr>
          <p:cNvPr id="25611" name="Text Box 20"/>
          <p:cNvSpPr txBox="1">
            <a:spLocks noChangeArrowheads="1"/>
          </p:cNvSpPr>
          <p:nvPr/>
        </p:nvSpPr>
        <p:spPr bwMode="auto">
          <a:xfrm>
            <a:off x="228600" y="2133600"/>
            <a:ext cx="1981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Thế</a:t>
            </a:r>
            <a:r>
              <a:rPr lang="en-US" sz="2000" b="1" dirty="0"/>
              <a:t> </a:t>
            </a:r>
            <a:r>
              <a:rPr lang="en-US" sz="2000" b="1" dirty="0" err="1"/>
              <a:t>giới</a:t>
            </a:r>
            <a:r>
              <a:rPr lang="en-US" sz="2000" b="1" dirty="0"/>
              <a:t> </a:t>
            </a:r>
            <a:r>
              <a:rPr lang="en-US" sz="2000" b="1" dirty="0" err="1"/>
              <a:t>thực</a:t>
            </a:r>
            <a:endParaRPr lang="en-US" sz="2000" b="1" dirty="0"/>
          </a:p>
        </p:txBody>
      </p:sp>
      <p:sp>
        <p:nvSpPr>
          <p:cNvPr id="25612" name="Text Box 21"/>
          <p:cNvSpPr txBox="1">
            <a:spLocks noChangeArrowheads="1"/>
          </p:cNvSpPr>
          <p:nvPr/>
        </p:nvSpPr>
        <p:spPr bwMode="auto">
          <a:xfrm>
            <a:off x="2819400" y="2133600"/>
            <a:ext cx="24384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Trừu</a:t>
            </a:r>
            <a:r>
              <a:rPr lang="en-US" sz="2000" b="1" dirty="0"/>
              <a:t> </a:t>
            </a:r>
            <a:r>
              <a:rPr lang="en-US" sz="2000" b="1" dirty="0" err="1"/>
              <a:t>tượng</a:t>
            </a:r>
            <a:r>
              <a:rPr lang="en-US" sz="2000" b="1" dirty="0"/>
              <a:t> </a:t>
            </a:r>
            <a:r>
              <a:rPr lang="en-US" sz="2000" b="1" dirty="0" err="1"/>
              <a:t>hóa</a:t>
            </a:r>
            <a:endParaRPr lang="en-US" sz="2000" b="1" dirty="0"/>
          </a:p>
        </p:txBody>
      </p:sp>
      <p:sp>
        <p:nvSpPr>
          <p:cNvPr id="25613" name="Text Box 22"/>
          <p:cNvSpPr txBox="1">
            <a:spLocks noChangeArrowheads="1"/>
          </p:cNvSpPr>
          <p:nvPr/>
        </p:nvSpPr>
        <p:spPr bwMode="auto">
          <a:xfrm>
            <a:off x="6477000" y="2133600"/>
            <a:ext cx="1981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b="1" dirty="0" err="1"/>
              <a:t>Phần</a:t>
            </a:r>
            <a:r>
              <a:rPr lang="en-US" sz="2000" b="1" dirty="0"/>
              <a:t> </a:t>
            </a:r>
            <a:r>
              <a:rPr lang="en-US" sz="2000" b="1" dirty="0" err="1"/>
              <a:t>mềm</a:t>
            </a:r>
            <a:endParaRPr lang="en-US" sz="2000" b="1" dirty="0"/>
          </a:p>
        </p:txBody>
      </p:sp>
      <p:sp>
        <p:nvSpPr>
          <p:cNvPr id="25614" name="Oval 23"/>
          <p:cNvSpPr>
            <a:spLocks noChangeArrowheads="1"/>
          </p:cNvSpPr>
          <p:nvPr/>
        </p:nvSpPr>
        <p:spPr bwMode="auto">
          <a:xfrm>
            <a:off x="6553200" y="2652713"/>
            <a:ext cx="1828800" cy="3886200"/>
          </a:xfrm>
          <a:prstGeom prst="ellipse">
            <a:avLst/>
          </a:prstGeom>
          <a:noFill/>
          <a:ln w="222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sz="2000"/>
          </a:p>
        </p:txBody>
      </p:sp>
      <p:sp>
        <p:nvSpPr>
          <p:cNvPr id="25615" name="Text Box 24"/>
          <p:cNvSpPr txBox="1">
            <a:spLocks noChangeArrowheads="1"/>
          </p:cNvSpPr>
          <p:nvPr/>
        </p:nvSpPr>
        <p:spPr bwMode="auto">
          <a:xfrm>
            <a:off x="6858000" y="3414713"/>
            <a:ext cx="1219199"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Dữ</a:t>
            </a:r>
            <a:r>
              <a:rPr lang="en-US" sz="2000" dirty="0"/>
              <a:t> </a:t>
            </a:r>
            <a:r>
              <a:rPr lang="en-US" sz="2000" dirty="0" err="1"/>
              <a:t>liệu</a:t>
            </a:r>
            <a:endParaRPr lang="en-US" sz="2000" dirty="0"/>
          </a:p>
        </p:txBody>
      </p:sp>
      <p:sp>
        <p:nvSpPr>
          <p:cNvPr id="25616" name="Text Box 25"/>
          <p:cNvSpPr txBox="1">
            <a:spLocks noChangeArrowheads="1"/>
          </p:cNvSpPr>
          <p:nvPr/>
        </p:nvSpPr>
        <p:spPr bwMode="auto">
          <a:xfrm>
            <a:off x="7086600" y="5472113"/>
            <a:ext cx="838200" cy="40011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50000"/>
              </a:spcBef>
            </a:pPr>
            <a:r>
              <a:rPr lang="en-US" sz="2000" dirty="0" err="1"/>
              <a:t>hàm</a:t>
            </a:r>
            <a:endParaRPr lang="en-US" sz="2000" dirty="0"/>
          </a:p>
        </p:txBody>
      </p:sp>
      <p:sp>
        <p:nvSpPr>
          <p:cNvPr id="25617" name="Line 26"/>
          <p:cNvSpPr>
            <a:spLocks noChangeShapeType="1"/>
          </p:cNvSpPr>
          <p:nvPr/>
        </p:nvSpPr>
        <p:spPr bwMode="auto">
          <a:xfrm flipV="1">
            <a:off x="1828800" y="3795713"/>
            <a:ext cx="1143000" cy="457200"/>
          </a:xfrm>
          <a:prstGeom prst="line">
            <a:avLst/>
          </a:prstGeom>
          <a:noFill/>
          <a:ln w="222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18" name="Line 27"/>
          <p:cNvSpPr>
            <a:spLocks noChangeShapeType="1"/>
          </p:cNvSpPr>
          <p:nvPr/>
        </p:nvSpPr>
        <p:spPr bwMode="auto">
          <a:xfrm>
            <a:off x="1828800" y="4633913"/>
            <a:ext cx="1219200" cy="685800"/>
          </a:xfrm>
          <a:prstGeom prst="line">
            <a:avLst/>
          </a:prstGeom>
          <a:noFill/>
          <a:ln w="222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19" name="Line 28"/>
          <p:cNvSpPr>
            <a:spLocks noChangeShapeType="1"/>
          </p:cNvSpPr>
          <p:nvPr/>
        </p:nvSpPr>
        <p:spPr bwMode="auto">
          <a:xfrm flipV="1">
            <a:off x="4953000" y="3567113"/>
            <a:ext cx="1600200" cy="0"/>
          </a:xfrm>
          <a:prstGeom prst="line">
            <a:avLst/>
          </a:prstGeom>
          <a:noFill/>
          <a:ln w="222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
        <p:nvSpPr>
          <p:cNvPr id="25620" name="Line 29"/>
          <p:cNvSpPr>
            <a:spLocks noChangeShapeType="1"/>
          </p:cNvSpPr>
          <p:nvPr/>
        </p:nvSpPr>
        <p:spPr bwMode="auto">
          <a:xfrm flipV="1">
            <a:off x="4953000" y="5624513"/>
            <a:ext cx="1600200" cy="0"/>
          </a:xfrm>
          <a:prstGeom prst="line">
            <a:avLst/>
          </a:prstGeom>
          <a:noFill/>
          <a:ln w="22225">
            <a:solidFill>
              <a:schemeClr val="tx1"/>
            </a:solidFill>
            <a:round/>
            <a:headEnd/>
            <a:tailEnd type="arrow" w="med" len="me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200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Grp="1" noChangeArrowheads="1"/>
          </p:cNvSpPr>
          <p:nvPr>
            <p:ph type="title"/>
          </p:nvPr>
        </p:nvSpPr>
        <p:spPr/>
        <p:txBody>
          <a:bodyPr/>
          <a:lstStyle/>
          <a:p>
            <a:pPr eaLnBrk="1" hangingPunct="1"/>
            <a:r>
              <a:rPr lang="en-US" smtClean="0"/>
              <a:t>Một số khái niệm</a:t>
            </a:r>
            <a:endParaRPr lang="en-US" smtClean="0">
              <a:solidFill>
                <a:schemeClr val="accent1"/>
              </a:solidFill>
            </a:endParaRPr>
          </a:p>
        </p:txBody>
      </p:sp>
      <p:graphicFrame>
        <p:nvGraphicFramePr>
          <p:cNvPr id="25" name="Content Placeholder 4"/>
          <p:cNvGraphicFramePr>
            <a:graphicFrameLocks noGrp="1"/>
          </p:cNvGraphicFramePr>
          <p:nvPr>
            <p:ph idx="1"/>
            <p:extLst>
              <p:ext uri="{D42A27DB-BD31-4B8C-83A1-F6EECF244321}">
                <p14:modId xmlns:p14="http://schemas.microsoft.com/office/powerpoint/2010/main" xmlns="" val="3454296938"/>
              </p:ext>
            </p:extLst>
          </p:nvPr>
        </p:nvGraphicFramePr>
        <p:xfrm>
          <a:off x="76200" y="1676400"/>
          <a:ext cx="8915399" cy="4958747"/>
        </p:xfrm>
        <a:graphic>
          <a:graphicData uri="http://schemas.openxmlformats.org/drawingml/2006/table">
            <a:tbl>
              <a:tblPr firstRow="1" bandRow="1">
                <a:tableStyleId>{5940675A-B579-460E-94D1-54222C63F5DA}</a:tableStyleId>
              </a:tblPr>
              <a:tblGrid>
                <a:gridCol w="4038599"/>
                <a:gridCol w="2016443"/>
                <a:gridCol w="2860357"/>
              </a:tblGrid>
              <a:tr h="715702">
                <a:tc>
                  <a:txBody>
                    <a:bodyPr/>
                    <a:lstStyle/>
                    <a:p>
                      <a:pPr algn="ctr"/>
                      <a:r>
                        <a:rPr lang="en-US" sz="2400" b="1" dirty="0" err="1" smtClean="0">
                          <a:latin typeface="Times New Roman" panose="02020603050405020304" pitchFamily="18" charset="0"/>
                          <a:cs typeface="Times New Roman" panose="02020603050405020304" pitchFamily="18" charset="0"/>
                        </a:rPr>
                        <a:t>Thế</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giới</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thực</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c>
                  <a:txBody>
                    <a:bodyPr/>
                    <a:lstStyle/>
                    <a:p>
                      <a:pPr algn="ctr"/>
                      <a:r>
                        <a:rPr lang="en-US" sz="2400" b="1" baseline="0" dirty="0" smtClean="0">
                          <a:latin typeface="Times New Roman" panose="02020603050405020304" pitchFamily="18" charset="0"/>
                          <a:cs typeface="Times New Roman" panose="02020603050405020304" pitchFamily="18" charset="0"/>
                        </a:rPr>
                        <a:t>PPLT</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c>
                  <a:txBody>
                    <a:bodyPr/>
                    <a:lstStyle/>
                    <a:p>
                      <a:pPr algn="ctr"/>
                      <a:r>
                        <a:rPr lang="en-US" sz="2400" b="1" dirty="0" err="1" smtClean="0">
                          <a:latin typeface="Times New Roman" panose="02020603050405020304" pitchFamily="18" charset="0"/>
                          <a:cs typeface="Times New Roman" panose="02020603050405020304" pitchFamily="18" charset="0"/>
                        </a:rPr>
                        <a:t>Ngôn</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ngữ</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lập</a:t>
                      </a:r>
                      <a:r>
                        <a:rPr lang="en-US" sz="2400" b="1" baseline="0" dirty="0" smtClean="0">
                          <a:latin typeface="Times New Roman" panose="02020603050405020304" pitchFamily="18" charset="0"/>
                          <a:cs typeface="Times New Roman" panose="02020603050405020304" pitchFamily="18" charset="0"/>
                        </a:rPr>
                        <a:t> </a:t>
                      </a:r>
                      <a:r>
                        <a:rPr lang="en-US" sz="2400" b="1" baseline="0" dirty="0" err="1" smtClean="0">
                          <a:latin typeface="Times New Roman" panose="02020603050405020304" pitchFamily="18" charset="0"/>
                          <a:cs typeface="Times New Roman" panose="02020603050405020304" pitchFamily="18" charset="0"/>
                        </a:rPr>
                        <a:t>trình</a:t>
                      </a:r>
                      <a:endParaRPr lang="en-US" sz="2400" b="1" dirty="0">
                        <a:latin typeface="Times New Roman" panose="02020603050405020304" pitchFamily="18" charset="0"/>
                        <a:cs typeface="Times New Roman" panose="02020603050405020304" pitchFamily="18" charset="0"/>
                      </a:endParaRPr>
                    </a:p>
                  </a:txBody>
                  <a:tcPr marT="45723" marB="45723" anchor="ctr">
                    <a:solidFill>
                      <a:schemeClr val="bg1">
                        <a:lumMod val="85000"/>
                      </a:schemeClr>
                    </a:solidFill>
                  </a:tcPr>
                </a:tc>
              </a:tr>
              <a:tr h="77277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vi-VN" sz="2400" kern="1200" smtClean="0">
                          <a:latin typeface="Times New Roman" panose="02020603050405020304" pitchFamily="18" charset="0"/>
                          <a:cs typeface="Times New Roman" panose="02020603050405020304" pitchFamily="18" charset="0"/>
                        </a:rPr>
                        <a:t>Đối tượng trong thế giới thực</a:t>
                      </a:r>
                      <a:endParaRPr kumimoji="0" lang="en-US" sz="2400" kern="1200" smtClean="0">
                        <a:solidFill>
                          <a:srgbClr val="0070C0"/>
                        </a:solidFill>
                        <a:latin typeface="Times New Roman" panose="02020603050405020304" pitchFamily="18" charset="0"/>
                        <a:ea typeface="+mn-ea"/>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Biến có kiểu 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72770">
                <a:tc>
                  <a:txBody>
                    <a:bodyPr/>
                    <a:lstStyle/>
                    <a:p>
                      <a:r>
                        <a:rPr kumimoji="0" lang="vi-VN" sz="2400" kern="1200" smtClean="0">
                          <a:latin typeface="Times New Roman" panose="02020603050405020304" pitchFamily="18" charset="0"/>
                          <a:cs typeface="Times New Roman" panose="02020603050405020304" pitchFamily="18" charset="0"/>
                        </a:rPr>
                        <a:t>Khái niệm chung về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Lớp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Kiểu </a:t>
                      </a:r>
                      <a:r>
                        <a:rPr kumimoji="0" lang="en-US" sz="2400" kern="1200" smtClean="0">
                          <a:latin typeface="Times New Roman" panose="02020603050405020304" pitchFamily="18" charset="0"/>
                          <a:cs typeface="Times New Roman" panose="02020603050405020304" pitchFamily="18" charset="0"/>
                        </a:rPr>
                        <a:t>dữ</a:t>
                      </a:r>
                      <a:r>
                        <a:rPr kumimoji="0" lang="en-US" sz="2400" kern="1200" baseline="0" smtClean="0">
                          <a:latin typeface="Times New Roman" panose="02020603050405020304" pitchFamily="18" charset="0"/>
                          <a:cs typeface="Times New Roman" panose="02020603050405020304" pitchFamily="18" charset="0"/>
                        </a:rPr>
                        <a:t> liệu </a:t>
                      </a:r>
                      <a:r>
                        <a:rPr kumimoji="0" lang="vi-VN" sz="2400" kern="1200" smtClean="0">
                          <a:latin typeface="Times New Roman" panose="02020603050405020304" pitchFamily="18" charset="0"/>
                          <a:cs typeface="Times New Roman" panose="02020603050405020304" pitchFamily="18" charset="0"/>
                        </a:rPr>
                        <a:t>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1158837">
                <a:tc>
                  <a:txBody>
                    <a:bodyPr/>
                    <a:lstStyle/>
                    <a:p>
                      <a:r>
                        <a:rPr kumimoji="0" lang="vi-VN" sz="2400" kern="1200" smtClean="0">
                          <a:latin typeface="Times New Roman" panose="02020603050405020304" pitchFamily="18" charset="0"/>
                          <a:cs typeface="Times New Roman" panose="02020603050405020304" pitchFamily="18" charset="0"/>
                        </a:rPr>
                        <a:t>Các thông tin được quan tâm về 1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Thuộc tính</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Thành phần thuộc tính của kiểu cấu trúc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15702">
                <a:tc>
                  <a:txBody>
                    <a:bodyPr/>
                    <a:lstStyle/>
                    <a:p>
                      <a:r>
                        <a:rPr kumimoji="0" lang="vi-VN" sz="2400" kern="1200" smtClean="0">
                          <a:latin typeface="Times New Roman" panose="02020603050405020304" pitchFamily="18" charset="0"/>
                          <a:cs typeface="Times New Roman" panose="02020603050405020304" pitchFamily="18" charset="0"/>
                        </a:rPr>
                        <a:t>Các khả năng của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Hành động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smtClean="0">
                          <a:latin typeface="Times New Roman" panose="02020603050405020304" pitchFamily="18" charset="0"/>
                          <a:cs typeface="Times New Roman" panose="02020603050405020304" pitchFamily="18" charset="0"/>
                        </a:rPr>
                        <a:t>Các </a:t>
                      </a:r>
                      <a:r>
                        <a:rPr kumimoji="0" lang="en-US" sz="2400" kern="1200" smtClean="0">
                          <a:latin typeface="Times New Roman" panose="02020603050405020304" pitchFamily="18" charset="0"/>
                          <a:cs typeface="Times New Roman" panose="02020603050405020304" pitchFamily="18" charset="0"/>
                        </a:rPr>
                        <a:t>phương</a:t>
                      </a:r>
                      <a:r>
                        <a:rPr kumimoji="0" lang="en-US" sz="2400" kern="1200" baseline="0" smtClean="0">
                          <a:latin typeface="Times New Roman" panose="02020603050405020304" pitchFamily="18" charset="0"/>
                          <a:cs typeface="Times New Roman" panose="02020603050405020304" pitchFamily="18" charset="0"/>
                        </a:rPr>
                        <a:t> thức</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r>
              <a:tr h="772770">
                <a:tc>
                  <a:txBody>
                    <a:bodyPr/>
                    <a:lstStyle/>
                    <a:p>
                      <a:r>
                        <a:rPr kumimoji="0" lang="vi-VN" sz="2400" kern="1200" smtClean="0">
                          <a:latin typeface="Times New Roman" panose="02020603050405020304" pitchFamily="18" charset="0"/>
                          <a:cs typeface="Times New Roman" panose="02020603050405020304" pitchFamily="18" charset="0"/>
                        </a:rPr>
                        <a:t>Phân công giữa các đối tượng</a:t>
                      </a:r>
                      <a:endParaRPr lang="en-US" sz="240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dirty="0" smtClean="0">
                          <a:latin typeface="Times New Roman" panose="02020603050405020304" pitchFamily="18" charset="0"/>
                          <a:cs typeface="Times New Roman" panose="02020603050405020304" pitchFamily="18" charset="0"/>
                        </a:rPr>
                        <a:t>Yêu cầu</a:t>
                      </a:r>
                      <a:endParaRPr lang="en-US" sz="2400" dirty="0">
                        <a:solidFill>
                          <a:srgbClr val="0070C0"/>
                        </a:solidFill>
                        <a:latin typeface="Times New Roman" panose="02020603050405020304" pitchFamily="18" charset="0"/>
                        <a:cs typeface="Times New Roman" panose="02020603050405020304" pitchFamily="18" charset="0"/>
                      </a:endParaRPr>
                    </a:p>
                  </a:txBody>
                  <a:tcPr marT="45723" marB="45723"/>
                </a:tc>
                <a:tc>
                  <a:txBody>
                    <a:bodyPr/>
                    <a:lstStyle/>
                    <a:p>
                      <a:r>
                        <a:rPr kumimoji="0" lang="vi-VN" sz="2400" kern="1200" dirty="0" smtClean="0">
                          <a:latin typeface="Times New Roman" panose="02020603050405020304" pitchFamily="18" charset="0"/>
                          <a:cs typeface="Times New Roman" panose="02020603050405020304" pitchFamily="18" charset="0"/>
                        </a:rPr>
                        <a:t>Gọi thực hiện </a:t>
                      </a:r>
                      <a:r>
                        <a:rPr kumimoji="0" lang="en-US" sz="2400" kern="1200" dirty="0" err="1" smtClean="0">
                          <a:latin typeface="Times New Roman" panose="02020603050405020304" pitchFamily="18" charset="0"/>
                          <a:cs typeface="Times New Roman" panose="02020603050405020304" pitchFamily="18" charset="0"/>
                        </a:rPr>
                        <a:t>phương</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thức</a:t>
                      </a:r>
                      <a:endParaRPr lang="en-US" sz="2400" dirty="0">
                        <a:solidFill>
                          <a:srgbClr val="0070C0"/>
                        </a:solidFill>
                        <a:latin typeface="Times New Roman" panose="02020603050405020304" pitchFamily="18" charset="0"/>
                        <a:cs typeface="Times New Roman" panose="02020603050405020304" pitchFamily="18" charset="0"/>
                      </a:endParaRPr>
                    </a:p>
                  </a:txBody>
                  <a:tcPr marT="45723" marB="45723"/>
                </a:tc>
              </a:tr>
            </a:tbl>
          </a:graphicData>
        </a:graphic>
      </p:graphicFrame>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ED37594-F965-4577-AA7B-2A5A071E1BAC}" type="slidenum">
              <a:rPr lang="en-US">
                <a:solidFill>
                  <a:schemeClr val="bg1"/>
                </a:solidFill>
                <a:latin typeface="Verdana" panose="020B0604030504040204" pitchFamily="34" charset="0"/>
              </a:rPr>
              <a:pPr eaLnBrk="1" hangingPunct="1"/>
              <a:t>29</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 (PPLT)?</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568825"/>
          </a:xfrm>
        </p:spPr>
        <p:txBody>
          <a:bodyPr>
            <a:noAutofit/>
          </a:bodyPr>
          <a:lstStyle/>
          <a:p>
            <a:pPr marL="308610" indent="-342900" algn="just" eaLnBrk="1" fontAlgn="auto" hangingPunct="1">
              <a:lnSpc>
                <a:spcPct val="150000"/>
              </a:lnSpc>
              <a:spcAft>
                <a:spcPts val="0"/>
              </a:spcAft>
              <a:defRPr/>
            </a:pPr>
            <a:r>
              <a:rPr lang="en-US" dirty="0" err="1" smtClean="0"/>
              <a:t>Xây</a:t>
            </a:r>
            <a:r>
              <a:rPr lang="en-US" dirty="0" smtClean="0"/>
              <a:t> </a:t>
            </a:r>
            <a:r>
              <a:rPr lang="en-US" dirty="0" err="1" smtClean="0"/>
              <a:t>dựng</a:t>
            </a:r>
            <a:r>
              <a:rPr lang="en-US" dirty="0" smtClean="0"/>
              <a:t> </a:t>
            </a:r>
            <a:r>
              <a:rPr lang="vi-VN" b="0" dirty="0" smtClean="0"/>
              <a:t>phần </a:t>
            </a:r>
            <a:r>
              <a:rPr lang="vi-VN" b="0" dirty="0"/>
              <a:t>mềm bao gồm rất nhiều công đoạn: phân tích &amp; thiết kế, cài đặt, kiểm tra/thử nghiệm và bảo trì.</a:t>
            </a:r>
          </a:p>
          <a:p>
            <a:pPr marL="308610" indent="-342900" eaLnBrk="1" fontAlgn="auto" hangingPunct="1">
              <a:lnSpc>
                <a:spcPct val="150000"/>
              </a:lnSpc>
              <a:spcAft>
                <a:spcPts val="0"/>
              </a:spcAft>
              <a:defRPr/>
            </a:pPr>
            <a:r>
              <a:rPr lang="vi-VN" b="0" dirty="0"/>
              <a:t>Cài đặt (programming/coding) chỉ là 1 phần trong quá trình trên</a:t>
            </a:r>
            <a:r>
              <a:rPr lang="vi-VN" b="0" dirty="0" smtClean="0"/>
              <a:t>.</a:t>
            </a:r>
            <a:endParaRPr lang="en-US" b="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4B706E-863F-4DFF-8BF4-4A7BC11E68F1}" type="slidenum">
              <a:rPr lang="en-US">
                <a:solidFill>
                  <a:schemeClr val="bg1"/>
                </a:solidFill>
                <a:latin typeface="Verdana" panose="020B0604030504040204" pitchFamily="34" charset="0"/>
              </a:rPr>
              <a:pPr eaLnBrk="1" hangingPunct="1"/>
              <a:t>3</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7652" name="Content Placeholder 2"/>
          <p:cNvSpPr>
            <a:spLocks noGrp="1"/>
          </p:cNvSpPr>
          <p:nvPr>
            <p:ph idx="1"/>
          </p:nvPr>
        </p:nvSpPr>
        <p:spPr>
          <a:xfrm>
            <a:off x="628650" y="1600200"/>
            <a:ext cx="7886700" cy="4568825"/>
          </a:xfrm>
        </p:spPr>
        <p:txBody>
          <a:bodyPr>
            <a:noAutofit/>
          </a:bodyPr>
          <a:lstStyle/>
          <a:p>
            <a:pPr algn="just" eaLnBrk="1" hangingPunct="1">
              <a:lnSpc>
                <a:spcPct val="150000"/>
              </a:lnSpc>
            </a:pPr>
            <a:r>
              <a:rPr lang="en-US" sz="2800" dirty="0" err="1" smtClean="0">
                <a:solidFill>
                  <a:srgbClr val="FF0000"/>
                </a:solidFill>
              </a:rPr>
              <a:t>Tính</a:t>
            </a:r>
            <a:r>
              <a:rPr lang="en-US" sz="2800" dirty="0" smtClean="0">
                <a:solidFill>
                  <a:srgbClr val="FF0000"/>
                </a:solidFill>
              </a:rPr>
              <a:t> </a:t>
            </a:r>
            <a:r>
              <a:rPr lang="vi-VN" sz="2800" dirty="0" smtClean="0">
                <a:solidFill>
                  <a:srgbClr val="FF0000"/>
                </a:solidFill>
              </a:rPr>
              <a:t>đóng gói (Encapsulation): </a:t>
            </a:r>
            <a:r>
              <a:rPr lang="en-US" sz="2800" dirty="0" smtClean="0"/>
              <a:t>K</a:t>
            </a:r>
            <a:r>
              <a:rPr lang="vi-VN" sz="2800" dirty="0" smtClean="0"/>
              <a:t>hả năng cất giữ riêng biệt dữ liệu và phương thức tác động lên dữ liệu đó. Do vậy chúng ta không phải quan tâm tới </a:t>
            </a:r>
            <a:r>
              <a:rPr lang="vi-VN" sz="2800" dirty="0" smtClean="0">
                <a:solidFill>
                  <a:srgbClr val="FF0000"/>
                </a:solidFill>
              </a:rPr>
              <a:t>“phải làm như thế nào” </a:t>
            </a:r>
            <a:r>
              <a:rPr lang="vi-VN" sz="2800" dirty="0" smtClean="0"/>
              <a:t>mà chỉ điều khiển bằng </a:t>
            </a:r>
            <a:r>
              <a:rPr lang="vi-VN" sz="2800" dirty="0" smtClean="0">
                <a:solidFill>
                  <a:srgbClr val="FF0000"/>
                </a:solidFill>
              </a:rPr>
              <a:t>“làm việc gì”</a:t>
            </a:r>
            <a:r>
              <a:rPr lang="vi-VN" sz="2800" dirty="0" smtClean="0"/>
              <a:t>. </a:t>
            </a:r>
            <a:r>
              <a:rPr lang="en-US" sz="2800" dirty="0" smtClean="0"/>
              <a:t>Đ</a:t>
            </a:r>
            <a:r>
              <a:rPr lang="vi-VN" sz="2800" dirty="0" smtClean="0"/>
              <a:t>óng gói </a:t>
            </a:r>
            <a:r>
              <a:rPr lang="en-US" sz="2800" dirty="0" err="1" smtClean="0"/>
              <a:t>giúp</a:t>
            </a:r>
            <a:r>
              <a:rPr lang="en-US" sz="2800" dirty="0" smtClean="0"/>
              <a:t> </a:t>
            </a:r>
            <a:r>
              <a:rPr lang="vi-VN" sz="2800" dirty="0" smtClean="0"/>
              <a:t>đồng nhất giữa dữ liệu và các thao tác tác động lên dữ liệu đó.</a:t>
            </a:r>
            <a:endParaRPr lang="en-US" sz="2800" dirty="0" smtClean="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8676" name="Content Placeholder 2"/>
          <p:cNvSpPr>
            <a:spLocks noGrp="1"/>
          </p:cNvSpPr>
          <p:nvPr>
            <p:ph idx="1"/>
          </p:nvPr>
        </p:nvSpPr>
        <p:spPr>
          <a:xfrm>
            <a:off x="628650" y="1600200"/>
            <a:ext cx="7886700" cy="4953000"/>
          </a:xfrm>
        </p:spPr>
        <p:txBody>
          <a:bodyPr>
            <a:noAutofit/>
          </a:bodyPr>
          <a:lstStyle/>
          <a:p>
            <a:pPr algn="just" eaLnBrk="1" hangingPunct="1">
              <a:lnSpc>
                <a:spcPct val="150000"/>
              </a:lnSpc>
            </a:pPr>
            <a:r>
              <a:rPr lang="vi-VN" dirty="0" smtClean="0">
                <a:solidFill>
                  <a:srgbClr val="C00000"/>
                </a:solidFill>
              </a:rPr>
              <a:t>Tính thừa kế (inheritance): </a:t>
            </a:r>
            <a:r>
              <a:rPr lang="en-US" dirty="0" err="1" smtClean="0"/>
              <a:t>Giúp</a:t>
            </a:r>
            <a:r>
              <a:rPr lang="en-US" dirty="0" smtClean="0"/>
              <a:t> </a:t>
            </a:r>
            <a:r>
              <a:rPr lang="en-US" dirty="0" err="1" smtClean="0"/>
              <a:t>tạo</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mới</a:t>
            </a:r>
            <a:r>
              <a:rPr lang="en-US" dirty="0" smtClean="0"/>
              <a:t> </a:t>
            </a:r>
            <a:r>
              <a:rPr lang="en-US" dirty="0" err="1" smtClean="0"/>
              <a:t>từ</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có</a:t>
            </a:r>
            <a:r>
              <a:rPr lang="en-US" dirty="0" smtClean="0"/>
              <a:t> </a:t>
            </a:r>
            <a:r>
              <a:rPr lang="en-US" dirty="0" err="1" smtClean="0"/>
              <a:t>sẵn</a:t>
            </a:r>
            <a:r>
              <a:rPr lang="vi-VN" dirty="0" smtClean="0"/>
              <a:t>, bổ sung những đặc tính cần thiết trong đối tượng mới. </a:t>
            </a:r>
            <a:endParaRPr lang="en-US" dirty="0" smtClean="0"/>
          </a:p>
          <a:p>
            <a:pPr algn="just" eaLnBrk="1" hangingPunct="1">
              <a:lnSpc>
                <a:spcPct val="150000"/>
              </a:lnSpc>
            </a:pPr>
            <a:r>
              <a:rPr lang="en-US" dirty="0" smtClean="0"/>
              <a:t>L</a:t>
            </a:r>
            <a:r>
              <a:rPr lang="vi-VN" dirty="0" smtClean="0"/>
              <a:t>ớp đối tượng đã có được sử dụng lại gọi là </a:t>
            </a:r>
            <a:r>
              <a:rPr lang="vi-VN" i="1" dirty="0" smtClean="0">
                <a:solidFill>
                  <a:srgbClr val="FF0000"/>
                </a:solidFill>
              </a:rPr>
              <a:t>lớp cơ sở</a:t>
            </a:r>
            <a:r>
              <a:rPr lang="vi-VN" dirty="0" smtClean="0"/>
              <a:t>.</a:t>
            </a:r>
            <a:r>
              <a:rPr lang="vi-VN" dirty="0" smtClean="0">
                <a:solidFill>
                  <a:srgbClr val="0070C0"/>
                </a:solidFill>
              </a:rPr>
              <a:t> </a:t>
            </a:r>
            <a:endParaRPr lang="en-US" dirty="0" smtClean="0">
              <a:solidFill>
                <a:srgbClr val="0070C0"/>
              </a:solidFill>
            </a:endParaRPr>
          </a:p>
          <a:p>
            <a:pPr algn="just" eaLnBrk="1" hangingPunct="1">
              <a:lnSpc>
                <a:spcPct val="150000"/>
              </a:lnSpc>
            </a:pPr>
            <a:r>
              <a:rPr lang="en-US" dirty="0" smtClean="0"/>
              <a:t>L</a:t>
            </a:r>
            <a:r>
              <a:rPr lang="vi-VN" dirty="0" smtClean="0"/>
              <a:t>ớp thừa kế lớp cơ sở gọi là </a:t>
            </a:r>
            <a:r>
              <a:rPr lang="vi-VN" i="1" dirty="0" smtClean="0">
                <a:solidFill>
                  <a:srgbClr val="FF0000"/>
                </a:solidFill>
              </a:rPr>
              <a:t>lớp dẫn xuất</a:t>
            </a: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97A44D-7DCC-4F34-BBBD-A358313E024C}" type="slidenum">
              <a:rPr lang="en-US">
                <a:solidFill>
                  <a:schemeClr val="bg1"/>
                </a:solidFill>
                <a:latin typeface="Verdana" panose="020B0604030504040204" pitchFamily="34" charset="0"/>
              </a:rPr>
              <a:pPr eaLnBrk="1" hangingPunct="1"/>
              <a:t>31</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pPr eaLnBrk="1" hangingPunct="1"/>
            <a:r>
              <a:rPr lang="en-US" smtClean="0"/>
              <a:t>Đặc điểm của pp lập trình HĐT</a:t>
            </a:r>
            <a:endParaRPr lang="en-US" smtClean="0">
              <a:solidFill>
                <a:schemeClr val="accent1"/>
              </a:solidFill>
            </a:endParaRPr>
          </a:p>
        </p:txBody>
      </p:sp>
      <p:sp>
        <p:nvSpPr>
          <p:cNvPr id="28676" name="Content Placeholder 2"/>
          <p:cNvSpPr>
            <a:spLocks noGrp="1"/>
          </p:cNvSpPr>
          <p:nvPr>
            <p:ph idx="1"/>
          </p:nvPr>
        </p:nvSpPr>
        <p:spPr>
          <a:xfrm>
            <a:off x="628650" y="1600200"/>
            <a:ext cx="7886700" cy="4953000"/>
          </a:xfrm>
        </p:spPr>
        <p:txBody>
          <a:bodyPr>
            <a:normAutofit/>
          </a:bodyPr>
          <a:lstStyle/>
          <a:p>
            <a:pPr algn="just" eaLnBrk="1" hangingPunct="1">
              <a:lnSpc>
                <a:spcPct val="150000"/>
              </a:lnSpc>
            </a:pPr>
            <a:r>
              <a:rPr lang="vi-VN" dirty="0" smtClean="0">
                <a:solidFill>
                  <a:srgbClr val="C00000"/>
                </a:solidFill>
              </a:rPr>
              <a:t>Tính đa hình (pholymorphism): </a:t>
            </a:r>
            <a:r>
              <a:rPr lang="vi-VN" dirty="0" smtClean="0"/>
              <a:t>Cho phép gởi cùng một thông điệp đến những đối tượng khác nhau cùng có chung một đặc điểm</a:t>
            </a:r>
            <a:r>
              <a:rPr lang="en-US" dirty="0" smtClean="0"/>
              <a:t>.</a:t>
            </a:r>
          </a:p>
          <a:p>
            <a:pPr algn="just" eaLnBrk="1" hangingPunct="1">
              <a:lnSpc>
                <a:spcPct val="150000"/>
              </a:lnSpc>
            </a:pPr>
            <a:endParaRPr lang="en-US" dirty="0" smtClean="0">
              <a:solidFill>
                <a:srgbClr val="0070C0"/>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297A44D-7DCC-4F34-BBBD-A358313E024C}" type="slidenum">
              <a:rPr lang="en-US">
                <a:solidFill>
                  <a:schemeClr val="bg1"/>
                </a:solidFill>
                <a:latin typeface="Verdana" panose="020B0604030504040204" pitchFamily="34" charset="0"/>
              </a:rPr>
              <a:pPr eaLnBrk="1" hangingPunct="1"/>
              <a:t>32</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xmlns="" val="37395452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p:txBody>
          <a:bodyPr/>
          <a:lstStyle/>
          <a:p>
            <a:pPr eaLnBrk="1" hangingPunct="1"/>
            <a:r>
              <a:rPr lang="en-US" smtClean="0"/>
              <a:t>Một số ngôn ngữ lập trình HĐT</a:t>
            </a:r>
            <a:endParaRPr lang="en-US" smtClean="0">
              <a:solidFill>
                <a:schemeClr val="accent1"/>
              </a:solidFill>
            </a:endParaRPr>
          </a:p>
        </p:txBody>
      </p:sp>
      <p:sp>
        <p:nvSpPr>
          <p:cNvPr id="29700" name="Content Placeholder 2"/>
          <p:cNvSpPr>
            <a:spLocks noGrp="1"/>
          </p:cNvSpPr>
          <p:nvPr>
            <p:ph idx="1"/>
          </p:nvPr>
        </p:nvSpPr>
        <p:spPr>
          <a:xfrm>
            <a:off x="628650" y="1600200"/>
            <a:ext cx="7886700" cy="4800600"/>
          </a:xfrm>
        </p:spPr>
        <p:txBody>
          <a:bodyPr>
            <a:noAutofit/>
          </a:bodyPr>
          <a:lstStyle/>
          <a:p>
            <a:pPr algn="just" eaLnBrk="1" hangingPunct="1">
              <a:lnSpc>
                <a:spcPct val="150000"/>
              </a:lnSpc>
            </a:pPr>
            <a:r>
              <a:rPr lang="en-US" dirty="0" smtClean="0"/>
              <a:t>C++</a:t>
            </a:r>
          </a:p>
          <a:p>
            <a:pPr algn="just" eaLnBrk="1" hangingPunct="1">
              <a:lnSpc>
                <a:spcPct val="150000"/>
              </a:lnSpc>
            </a:pPr>
            <a:r>
              <a:rPr lang="en-US" dirty="0" smtClean="0"/>
              <a:t>C#, </a:t>
            </a:r>
            <a:r>
              <a:rPr lang="en-US" dirty="0" err="1" smtClean="0"/>
              <a:t>VB.Net</a:t>
            </a:r>
            <a:r>
              <a:rPr lang="en-US" dirty="0" smtClean="0"/>
              <a:t>, J#, VC++</a:t>
            </a:r>
          </a:p>
          <a:p>
            <a:pPr algn="just" eaLnBrk="1" hangingPunct="1">
              <a:lnSpc>
                <a:spcPct val="150000"/>
              </a:lnSpc>
            </a:pPr>
            <a:r>
              <a:rPr lang="en-US" dirty="0" smtClean="0"/>
              <a:t>Java</a:t>
            </a:r>
          </a:p>
          <a:p>
            <a:pPr algn="just" eaLnBrk="1" hangingPunct="1">
              <a:lnSpc>
                <a:spcPct val="150000"/>
              </a:lnSpc>
            </a:pPr>
            <a:r>
              <a:rPr lang="en-US" dirty="0" smtClean="0"/>
              <a:t>JavaScript</a:t>
            </a:r>
          </a:p>
          <a:p>
            <a:pPr algn="just" eaLnBrk="1" hangingPunct="1">
              <a:lnSpc>
                <a:spcPct val="150000"/>
              </a:lnSpc>
            </a:pPr>
            <a:r>
              <a:rPr lang="en-US" dirty="0" smtClean="0"/>
              <a:t>PHP</a:t>
            </a:r>
          </a:p>
          <a:p>
            <a:pPr algn="just" eaLnBrk="1" hangingPunct="1">
              <a:lnSpc>
                <a:spcPct val="150000"/>
              </a:lnSpc>
            </a:pP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C0DAF67-5212-403E-9D9C-EE2897C857F2}" type="slidenum">
              <a:rPr lang="en-US">
                <a:solidFill>
                  <a:schemeClr val="bg1"/>
                </a:solidFill>
                <a:latin typeface="Verdana" panose="020B0604030504040204" pitchFamily="34" charset="0"/>
              </a:rPr>
              <a:pPr eaLnBrk="1" hangingPunct="1"/>
              <a:t>33</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pPr eaLnBrk="1" hangingPunct="1"/>
            <a:r>
              <a:rPr lang="en-US" smtClean="0"/>
              <a:t>Các bước thiết kế đối tượng</a:t>
            </a:r>
            <a:endParaRPr lang="en-US" smtClean="0">
              <a:solidFill>
                <a:schemeClr val="accent1"/>
              </a:solidFill>
            </a:endParaRPr>
          </a:p>
        </p:txBody>
      </p:sp>
      <p:sp>
        <p:nvSpPr>
          <p:cNvPr id="30724" name="Content Placeholder 2"/>
          <p:cNvSpPr>
            <a:spLocks noGrp="1"/>
          </p:cNvSpPr>
          <p:nvPr>
            <p:ph idx="1"/>
          </p:nvPr>
        </p:nvSpPr>
        <p:spPr>
          <a:xfrm>
            <a:off x="628650" y="1524000"/>
            <a:ext cx="7886700" cy="4645025"/>
          </a:xfrm>
        </p:spPr>
        <p:txBody>
          <a:bodyPr>
            <a:noAutofit/>
          </a:bodyPr>
          <a:lstStyle/>
          <a:p>
            <a:pPr eaLnBrk="1" hangingPunct="1">
              <a:lnSpc>
                <a:spcPct val="150000"/>
              </a:lnSpc>
            </a:pPr>
            <a:r>
              <a:rPr lang="vi-VN" sz="2800" u="sng" dirty="0" smtClean="0"/>
              <a:t>Bước 1</a:t>
            </a:r>
            <a:r>
              <a:rPr lang="vi-VN" sz="2800" dirty="0" smtClean="0"/>
              <a:t>: Xây dựng sơ đồ đối tượng</a:t>
            </a:r>
            <a:endParaRPr lang="en-US" sz="2800" dirty="0" smtClean="0"/>
          </a:p>
          <a:p>
            <a:pPr lvl="1" eaLnBrk="1" hangingPunct="1">
              <a:lnSpc>
                <a:spcPct val="150000"/>
              </a:lnSpc>
            </a:pPr>
            <a:r>
              <a:rPr lang="vi-VN" sz="2800" dirty="0" smtClean="0"/>
              <a:t>Xác định các lớp đối tượng</a:t>
            </a:r>
            <a:endParaRPr lang="en-US" sz="2800" dirty="0" smtClean="0"/>
          </a:p>
          <a:p>
            <a:pPr lvl="1" eaLnBrk="1" hangingPunct="1">
              <a:lnSpc>
                <a:spcPct val="150000"/>
              </a:lnSpc>
            </a:pPr>
            <a:r>
              <a:rPr lang="vi-VN" sz="2800" dirty="0" smtClean="0"/>
              <a:t>Xác định các quan hệ giữa các lớp</a:t>
            </a:r>
            <a:endParaRPr lang="en-US" sz="2800" dirty="0" smtClean="0"/>
          </a:p>
          <a:p>
            <a:pPr eaLnBrk="1" hangingPunct="1">
              <a:lnSpc>
                <a:spcPct val="150000"/>
              </a:lnSpc>
            </a:pPr>
            <a:r>
              <a:rPr lang="vi-VN" sz="2800" u="sng" dirty="0" smtClean="0"/>
              <a:t>Bước 2</a:t>
            </a:r>
            <a:r>
              <a:rPr lang="vi-VN" sz="2800" dirty="0" smtClean="0"/>
              <a:t>: Thiết kế các lớp</a:t>
            </a:r>
            <a:endParaRPr lang="en-US" sz="2800" dirty="0"/>
          </a:p>
          <a:p>
            <a:pPr marL="0" indent="0" eaLnBrk="1" hangingPunct="1">
              <a:lnSpc>
                <a:spcPct val="150000"/>
              </a:lnSpc>
              <a:buNone/>
            </a:pPr>
            <a:r>
              <a:rPr lang="en-US" sz="2800" dirty="0" smtClean="0"/>
              <a:t>	</a:t>
            </a:r>
            <a:r>
              <a:rPr lang="vi-VN" sz="2800" dirty="0" smtClean="0"/>
              <a:t>Thiết kế thuộc tính</a:t>
            </a:r>
            <a:r>
              <a:rPr lang="en-US" sz="2800" dirty="0" smtClean="0"/>
              <a:t>, </a:t>
            </a:r>
            <a:r>
              <a:rPr lang="vi-VN" sz="2800" dirty="0" smtClean="0"/>
              <a:t>các hành động</a:t>
            </a:r>
            <a:endParaRPr lang="en-US" sz="2800" dirty="0" smtClean="0"/>
          </a:p>
          <a:p>
            <a:pPr eaLnBrk="1" hangingPunct="1">
              <a:lnSpc>
                <a:spcPct val="150000"/>
              </a:lnSpc>
            </a:pPr>
            <a:r>
              <a:rPr lang="vi-VN" sz="2800" u="sng" dirty="0" smtClean="0"/>
              <a:t>Bước 3</a:t>
            </a:r>
            <a:r>
              <a:rPr lang="vi-VN" sz="2800" dirty="0" smtClean="0"/>
              <a:t>: Cài đặt các lớp </a:t>
            </a:r>
            <a:endParaRPr lang="en-US" sz="2800" dirty="0" smtClean="0"/>
          </a:p>
          <a:p>
            <a:pPr eaLnBrk="1" hangingPunct="1">
              <a:lnSpc>
                <a:spcPct val="150000"/>
              </a:lnSpc>
            </a:pPr>
            <a:r>
              <a:rPr lang="en-US" sz="2800" u="sng" dirty="0" err="1" smtClean="0"/>
              <a:t>Bước</a:t>
            </a:r>
            <a:r>
              <a:rPr lang="en-US" sz="2800" u="sng" dirty="0" smtClean="0"/>
              <a:t> 4</a:t>
            </a:r>
            <a:r>
              <a:rPr lang="en-US" sz="2800" dirty="0" smtClean="0"/>
              <a:t>: </a:t>
            </a:r>
            <a:r>
              <a:rPr lang="en-US" sz="2800" dirty="0" err="1" smtClean="0"/>
              <a:t>Sử</a:t>
            </a:r>
            <a:r>
              <a:rPr lang="en-US" sz="2800" dirty="0" smtClean="0"/>
              <a:t> </a:t>
            </a:r>
            <a:r>
              <a:rPr lang="en-US" sz="2800" dirty="0" err="1" smtClean="0"/>
              <a:t>dụng</a:t>
            </a:r>
            <a:r>
              <a:rPr lang="en-US" sz="2800" dirty="0" smtClean="0"/>
              <a:t> </a:t>
            </a:r>
            <a:r>
              <a:rPr lang="en-US" sz="2800" dirty="0" err="1" smtClean="0"/>
              <a:t>các</a:t>
            </a:r>
            <a:r>
              <a:rPr lang="en-US" sz="2800" dirty="0" smtClean="0"/>
              <a:t> </a:t>
            </a:r>
            <a:r>
              <a:rPr lang="en-US" sz="2800" dirty="0" err="1" smtClean="0"/>
              <a:t>lớp</a:t>
            </a:r>
            <a:r>
              <a:rPr lang="en-US" sz="2800" dirty="0" smtClean="0"/>
              <a:t> </a:t>
            </a:r>
            <a:r>
              <a:rPr lang="en-US" sz="2800" dirty="0" err="1" smtClean="0"/>
              <a:t>để</a:t>
            </a:r>
            <a:r>
              <a:rPr lang="en-US" sz="2800" dirty="0" smtClean="0"/>
              <a:t> </a:t>
            </a:r>
            <a:r>
              <a:rPr lang="en-US" sz="2800" dirty="0" err="1" smtClean="0"/>
              <a:t>tạo</a:t>
            </a:r>
            <a:r>
              <a:rPr lang="en-US" sz="2800" dirty="0" smtClean="0"/>
              <a:t> </a:t>
            </a:r>
            <a:r>
              <a:rPr lang="en-US" sz="2800" dirty="0" err="1" smtClean="0"/>
              <a:t>ra</a:t>
            </a:r>
            <a:r>
              <a:rPr lang="en-US" sz="2800" dirty="0" smtClean="0"/>
              <a:t> </a:t>
            </a:r>
            <a:r>
              <a:rPr lang="en-US" sz="2800" dirty="0" err="1" smtClean="0"/>
              <a:t>các</a:t>
            </a:r>
            <a:r>
              <a:rPr lang="en-US" sz="2800" dirty="0" smtClean="0"/>
              <a:t> </a:t>
            </a:r>
            <a:r>
              <a:rPr lang="en-US" sz="2800" dirty="0" err="1" smtClean="0"/>
              <a:t>đối</a:t>
            </a:r>
            <a:r>
              <a:rPr lang="en-US" sz="2800" dirty="0" smtClean="0"/>
              <a:t> </a:t>
            </a:r>
            <a:r>
              <a:rPr lang="en-US" sz="2800" dirty="0" err="1" smtClean="0"/>
              <a:t>tượng</a:t>
            </a:r>
            <a:endParaRPr lang="en-US" sz="2800" dirty="0" smtClean="0"/>
          </a:p>
          <a:p>
            <a:pPr eaLnBrk="1" hangingPunct="1">
              <a:lnSpc>
                <a:spcPct val="150000"/>
              </a:lnSpc>
            </a:pPr>
            <a:endParaRPr lang="en-US" sz="2800" dirty="0" smtClean="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A5CEDBD7-334E-4FCE-A2A9-4740E7FE97D2}" type="slidenum">
              <a:rPr lang="en-US">
                <a:solidFill>
                  <a:schemeClr val="bg1"/>
                </a:solidFill>
                <a:latin typeface="Verdana" panose="020B0604030504040204" pitchFamily="34" charset="0"/>
              </a:rPr>
              <a:pPr eaLnBrk="1" hangingPunct="1"/>
              <a:t>34</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p:cNvSpPr>
            <a:spLocks noGrp="1" noChangeArrowheads="1"/>
          </p:cNvSpPr>
          <p:nvPr>
            <p:ph type="ctrTitle"/>
          </p:nvPr>
        </p:nvSpPr>
        <p:spPr>
          <a:xfrm>
            <a:off x="1409700" y="1295400"/>
            <a:ext cx="6858000" cy="2209800"/>
          </a:xfrm>
        </p:spPr>
        <p:txBody>
          <a:bodyPr>
            <a:normAutofit/>
          </a:bodyPr>
          <a:lstStyle/>
          <a:p>
            <a:pPr eaLnBrk="1" hangingPunct="1"/>
            <a:r>
              <a:rPr lang="en-US" sz="4800" b="1" smtClean="0">
                <a:solidFill>
                  <a:srgbClr val="002060"/>
                </a:solidFill>
                <a:latin typeface="Arial" panose="020B0604020202020204" pitchFamily="34" charset="0"/>
                <a:cs typeface="Arial" panose="020B0604020202020204" pitchFamily="34" charset="0"/>
              </a:rPr>
              <a:t>Lớp và </a:t>
            </a:r>
            <a:r>
              <a:rPr lang="en-US" sz="4800" b="1" dirty="0" err="1" smtClean="0">
                <a:solidFill>
                  <a:srgbClr val="002060"/>
                </a:solidFill>
                <a:latin typeface="Arial" panose="020B0604020202020204" pitchFamily="34" charset="0"/>
                <a:cs typeface="Arial" panose="020B0604020202020204" pitchFamily="34" charset="0"/>
              </a:rPr>
              <a:t>đối</a:t>
            </a:r>
            <a:r>
              <a:rPr lang="en-US" sz="4800" b="1" dirty="0" smtClean="0">
                <a:solidFill>
                  <a:srgbClr val="002060"/>
                </a:solidFill>
                <a:latin typeface="Arial" panose="020B0604020202020204" pitchFamily="34" charset="0"/>
                <a:cs typeface="Arial" panose="020B0604020202020204" pitchFamily="34" charset="0"/>
              </a:rPr>
              <a:t> </a:t>
            </a:r>
            <a:r>
              <a:rPr lang="en-US" sz="4800" b="1" dirty="0" err="1" smtClean="0">
                <a:solidFill>
                  <a:srgbClr val="002060"/>
                </a:solidFill>
                <a:latin typeface="Arial" panose="020B0604020202020204" pitchFamily="34" charset="0"/>
                <a:cs typeface="Arial" panose="020B0604020202020204" pitchFamily="34" charset="0"/>
              </a:rPr>
              <a:t>tượng</a:t>
            </a:r>
            <a:endParaRPr lang="en-US" sz="4800" b="1" dirty="0" smtClean="0">
              <a:solidFill>
                <a:srgbClr val="002060"/>
              </a:solidFill>
              <a:latin typeface="Arial" panose="020B0604020202020204" pitchFamily="34" charset="0"/>
              <a:cs typeface="Arial" panose="020B0604020202020204" pitchFamily="34" charset="0"/>
            </a:endParaRPr>
          </a:p>
        </p:txBody>
      </p:sp>
      <p:sp>
        <p:nvSpPr>
          <p:cNvPr id="10" name="Subtitle 1"/>
          <p:cNvSpPr>
            <a:spLocks noGrp="1"/>
          </p:cNvSpPr>
          <p:nvPr>
            <p:ph type="subTitle" idx="1"/>
          </p:nvPr>
        </p:nvSpPr>
        <p:spPr>
          <a:xfrm>
            <a:off x="1372186" y="3962400"/>
            <a:ext cx="6858000" cy="1655763"/>
          </a:xfrm>
        </p:spPr>
        <p:txBody>
          <a:bodyPr/>
          <a:lstStyle/>
          <a:p>
            <a:pPr algn="l"/>
            <a:r>
              <a:rPr lang="en-US" sz="2800" smtClean="0">
                <a:latin typeface="Times New Roman" panose="02020603050405020304" pitchFamily="18" charset="0"/>
                <a:cs typeface="Times New Roman" panose="02020603050405020304" pitchFamily="18" charset="0"/>
              </a:rPr>
              <a:t>TRẦN VIỆT KHÁNH</a:t>
            </a:r>
          </a:p>
          <a:p>
            <a:pPr algn="l"/>
            <a:r>
              <a:rPr lang="en-US" sz="2800" smtClean="0">
                <a:latin typeface="Times New Roman" panose="02020603050405020304" pitchFamily="18" charset="0"/>
                <a:cs typeface="Times New Roman" panose="02020603050405020304" pitchFamily="18" charset="0"/>
              </a:rPr>
              <a:t>Email: tranvietkhanh79@gmail.com</a:t>
            </a:r>
            <a:endParaRPr lang="en-US" sz="2800" dirty="0" smtClean="0">
              <a:latin typeface="Times New Roman" panose="02020603050405020304" pitchFamily="18" charset="0"/>
              <a:cs typeface="Times New Roman" panose="02020603050405020304" pitchFamily="18" charset="0"/>
            </a:endParaRPr>
          </a:p>
        </p:txBody>
      </p:sp>
      <p:sp>
        <p:nvSpPr>
          <p:cNvPr id="2" name="TextBox 1"/>
          <p:cNvSpPr txBox="1"/>
          <p:nvPr/>
        </p:nvSpPr>
        <p:spPr>
          <a:xfrm>
            <a:off x="5943600" y="6468739"/>
            <a:ext cx="3185487" cy="338554"/>
          </a:xfrm>
          <a:prstGeom prst="rect">
            <a:avLst/>
          </a:prstGeom>
          <a:noFill/>
        </p:spPr>
        <p:txBody>
          <a:bodyPr wrap="none" rtlCol="0">
            <a:spAutoFit/>
          </a:bodyPr>
          <a:lstStyle/>
          <a:p>
            <a:r>
              <a:rPr lang="en-US" sz="1600" i="1" dirty="0" err="1" smtClean="0">
                <a:solidFill>
                  <a:schemeClr val="bg1">
                    <a:lumMod val="75000"/>
                  </a:schemeClr>
                </a:solidFill>
              </a:rPr>
              <a:t>Cập</a:t>
            </a:r>
            <a:r>
              <a:rPr lang="en-US" sz="1600" i="1" dirty="0" smtClean="0">
                <a:solidFill>
                  <a:schemeClr val="bg1">
                    <a:lumMod val="75000"/>
                  </a:schemeClr>
                </a:solidFill>
              </a:rPr>
              <a:t> </a:t>
            </a:r>
            <a:r>
              <a:rPr lang="en-US" sz="1600" i="1" dirty="0" err="1" smtClean="0">
                <a:solidFill>
                  <a:schemeClr val="bg1">
                    <a:lumMod val="75000"/>
                  </a:schemeClr>
                </a:solidFill>
              </a:rPr>
              <a:t>nhật</a:t>
            </a:r>
            <a:r>
              <a:rPr lang="en-US" sz="1600" i="1" smtClean="0">
                <a:solidFill>
                  <a:schemeClr val="bg1">
                    <a:lumMod val="75000"/>
                  </a:schemeClr>
                </a:solidFill>
              </a:rPr>
              <a:t>: 04 </a:t>
            </a:r>
            <a:r>
              <a:rPr lang="en-US" sz="1600" i="1" err="1" smtClean="0">
                <a:solidFill>
                  <a:schemeClr val="bg1">
                    <a:lumMod val="75000"/>
                  </a:schemeClr>
                </a:solidFill>
              </a:rPr>
              <a:t>tháng</a:t>
            </a:r>
            <a:r>
              <a:rPr lang="en-US" sz="1600" i="1" smtClean="0">
                <a:solidFill>
                  <a:schemeClr val="bg1">
                    <a:lumMod val="75000"/>
                  </a:schemeClr>
                </a:solidFill>
              </a:rPr>
              <a:t> 09 </a:t>
            </a:r>
            <a:r>
              <a:rPr lang="en-US" sz="1600" i="1" err="1" smtClean="0">
                <a:solidFill>
                  <a:schemeClr val="bg1">
                    <a:lumMod val="75000"/>
                  </a:schemeClr>
                </a:solidFill>
              </a:rPr>
              <a:t>năm</a:t>
            </a:r>
            <a:r>
              <a:rPr lang="en-US" sz="1600" i="1" smtClean="0">
                <a:solidFill>
                  <a:schemeClr val="bg1">
                    <a:lumMod val="75000"/>
                  </a:schemeClr>
                </a:solidFill>
              </a:rPr>
              <a:t> 2016</a:t>
            </a:r>
            <a:endParaRPr lang="en-US" sz="1600" i="1" dirty="0">
              <a:solidFill>
                <a:schemeClr val="bg1">
                  <a:lumMod val="75000"/>
                </a:schemeClr>
              </a:solidFill>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Nội</a:t>
            </a:r>
            <a:r>
              <a:rPr lang="en-US" dirty="0" smtClean="0"/>
              <a:t> dung</a:t>
            </a:r>
            <a:endParaRPr lang="en-US" dirty="0"/>
          </a:p>
        </p:txBody>
      </p:sp>
      <p:sp>
        <p:nvSpPr>
          <p:cNvPr id="3" name="Content Placeholder 2"/>
          <p:cNvSpPr>
            <a:spLocks noGrp="1"/>
          </p:cNvSpPr>
          <p:nvPr>
            <p:ph idx="1"/>
          </p:nvPr>
        </p:nvSpPr>
        <p:spPr>
          <a:xfrm>
            <a:off x="628650" y="1676400"/>
            <a:ext cx="7886700" cy="4500562"/>
          </a:xfrm>
        </p:spPr>
        <p:txBody>
          <a:bodyPr/>
          <a:lstStyle/>
          <a:p>
            <a:pPr>
              <a:lnSpc>
                <a:spcPct val="150000"/>
              </a:lnSpc>
            </a:pPr>
            <a:endParaRPr lang="en-US" dirty="0"/>
          </a:p>
        </p:txBody>
      </p:sp>
    </p:spTree>
    <p:extLst>
      <p:ext uri="{BB962C8B-B14F-4D97-AF65-F5344CB8AC3E}">
        <p14:creationId xmlns:p14="http://schemas.microsoft.com/office/powerpoint/2010/main" xmlns="" val="828387818"/>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28650" y="1"/>
            <a:ext cx="7886700" cy="990600"/>
          </a:xfrm>
        </p:spPr>
        <p:txBody>
          <a:bodyPr/>
          <a:lstStyle/>
          <a:p>
            <a:pPr eaLnBrk="1" hangingPunct="1"/>
            <a:r>
              <a:rPr lang="en-US" dirty="0" err="1" smtClean="0"/>
              <a:t>Khái</a:t>
            </a:r>
            <a:r>
              <a:rPr lang="en-US" dirty="0" smtClean="0"/>
              <a:t> </a:t>
            </a:r>
            <a:r>
              <a:rPr lang="en-US" dirty="0" err="1"/>
              <a:t>n</a:t>
            </a:r>
            <a:r>
              <a:rPr lang="en-US" dirty="0" err="1" smtClean="0"/>
              <a:t>iệm</a:t>
            </a:r>
            <a:endParaRPr lang="en-US" dirty="0" smtClean="0">
              <a:solidFill>
                <a:schemeClr val="accent1"/>
              </a:solidFill>
            </a:endParaRPr>
          </a:p>
        </p:txBody>
      </p:sp>
      <p:sp>
        <p:nvSpPr>
          <p:cNvPr id="25" name="Content Placeholder 2"/>
          <p:cNvSpPr>
            <a:spLocks noGrp="1"/>
          </p:cNvSpPr>
          <p:nvPr>
            <p:ph idx="4294967295"/>
          </p:nvPr>
        </p:nvSpPr>
        <p:spPr>
          <a:xfrm>
            <a:off x="628650" y="1600200"/>
            <a:ext cx="7886700" cy="4568825"/>
          </a:xfrm>
        </p:spPr>
        <p:txBody>
          <a:bodyPr>
            <a:normAutofit lnSpcReduction="10000"/>
          </a:bodyPr>
          <a:lstStyle/>
          <a:p>
            <a:pPr marL="308610" indent="-342900" algn="just" eaLnBrk="1" fontAlgn="auto" hangingPunct="1">
              <a:lnSpc>
                <a:spcPct val="150000"/>
              </a:lnSpc>
              <a:spcAft>
                <a:spcPts val="0"/>
              </a:spcAft>
              <a:buFont typeface="Wingdings" panose="05000000000000000000" pitchFamily="2" charset="2"/>
              <a:buChar char="§"/>
              <a:defRPr/>
            </a:pPr>
            <a:r>
              <a:rPr lang="vi-VN" sz="3200" b="0" dirty="0">
                <a:latin typeface="Times New Roman" panose="02020603050405020304" pitchFamily="18" charset="0"/>
                <a:cs typeface="Times New Roman" panose="02020603050405020304" pitchFamily="18" charset="0"/>
              </a:rPr>
              <a:t>Lớp đối tượng: Định nghĩa các </a:t>
            </a:r>
            <a:r>
              <a:rPr lang="en-US" sz="3200" dirty="0" err="1" smtClean="0">
                <a:latin typeface="Times New Roman" panose="02020603050405020304" pitchFamily="18" charset="0"/>
                <a:cs typeface="Times New Roman" panose="02020603050405020304" pitchFamily="18" charset="0"/>
              </a:rPr>
              <a:t>đặc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điểm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thông</a:t>
            </a:r>
            <a:r>
              <a:rPr lang="en-US" sz="3200" dirty="0" smtClean="0">
                <a:latin typeface="Times New Roman" panose="02020603050405020304" pitchFamily="18" charset="0"/>
                <a:cs typeface="Times New Roman" panose="02020603050405020304" pitchFamily="18" charset="0"/>
              </a:rPr>
              <a:t> tin (</a:t>
            </a:r>
            <a:r>
              <a:rPr lang="vi-VN" sz="3200" b="0" dirty="0" smtClean="0">
                <a:latin typeface="Times New Roman" panose="02020603050405020304" pitchFamily="18" charset="0"/>
                <a:cs typeface="Times New Roman" panose="02020603050405020304" pitchFamily="18" charset="0"/>
              </a:rPr>
              <a:t>thuộc tính) </a:t>
            </a:r>
            <a:r>
              <a:rPr lang="vi-VN" sz="3200" b="0" dirty="0">
                <a:latin typeface="Times New Roman" panose="02020603050405020304" pitchFamily="18" charset="0"/>
                <a:cs typeface="Times New Roman" panose="02020603050405020304" pitchFamily="18" charset="0"/>
              </a:rPr>
              <a:t>và </a:t>
            </a:r>
            <a:r>
              <a:rPr lang="en-US" sz="3200" b="0" dirty="0" err="1" smtClean="0">
                <a:latin typeface="Times New Roman" panose="02020603050405020304" pitchFamily="18" charset="0"/>
                <a:cs typeface="Times New Roman" panose="02020603050405020304" pitchFamily="18" charset="0"/>
              </a:rPr>
              <a:t>hành</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động</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chức</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năng</a:t>
            </a:r>
            <a:r>
              <a:rPr lang="en-US" sz="3200" dirty="0" smtClean="0">
                <a:latin typeface="Times New Roman" panose="02020603050405020304" pitchFamily="18" charset="0"/>
                <a:cs typeface="Times New Roman" panose="02020603050405020304" pitchFamily="18" charset="0"/>
              </a:rPr>
              <a:t>/ (</a:t>
            </a:r>
            <a:r>
              <a:rPr lang="vi-VN" sz="3200" b="0" dirty="0" smtClean="0">
                <a:latin typeface="Times New Roman" panose="02020603050405020304" pitchFamily="18" charset="0"/>
                <a:cs typeface="Times New Roman" panose="02020603050405020304" pitchFamily="18" charset="0"/>
              </a:rPr>
              <a:t>phương thức</a:t>
            </a:r>
            <a:r>
              <a:rPr lang="en-US" sz="3200" b="0" dirty="0" smtClean="0">
                <a:latin typeface="Times New Roman" panose="02020603050405020304" pitchFamily="18" charset="0"/>
                <a:cs typeface="Times New Roman" panose="02020603050405020304" pitchFamily="18" charset="0"/>
              </a:rPr>
              <a:t>)</a:t>
            </a:r>
            <a:r>
              <a:rPr lang="vi-VN" sz="3200" b="0" dirty="0" smtClean="0">
                <a:latin typeface="Times New Roman" panose="02020603050405020304" pitchFamily="18" charset="0"/>
                <a:cs typeface="Times New Roman" panose="02020603050405020304" pitchFamily="18" charset="0"/>
              </a:rPr>
              <a:t> </a:t>
            </a:r>
            <a:r>
              <a:rPr lang="vi-VN" sz="3200" b="0" dirty="0">
                <a:latin typeface="Times New Roman" panose="02020603050405020304" pitchFamily="18" charset="0"/>
                <a:cs typeface="Times New Roman" panose="02020603050405020304" pitchFamily="18" charset="0"/>
              </a:rPr>
              <a:t>chung cho tất cả các đối tượng của cùng một loại.</a:t>
            </a:r>
          </a:p>
          <a:p>
            <a:pPr marL="308610" indent="-342900" algn="just" eaLnBrk="1" fontAlgn="auto" hangingPunct="1">
              <a:lnSpc>
                <a:spcPct val="150000"/>
              </a:lnSpc>
              <a:spcAft>
                <a:spcPts val="0"/>
              </a:spcAft>
              <a:buFont typeface="Wingdings" panose="05000000000000000000" pitchFamily="2" charset="2"/>
              <a:buChar char="§"/>
              <a:defRPr/>
            </a:pPr>
            <a:r>
              <a:rPr lang="vi-VN" sz="3200" b="0" dirty="0">
                <a:latin typeface="Times New Roman" panose="02020603050405020304" pitchFamily="18" charset="0"/>
                <a:cs typeface="Times New Roman" panose="02020603050405020304" pitchFamily="18" charset="0"/>
              </a:rPr>
              <a:t>Đối tượng: Thể hiện </a:t>
            </a:r>
            <a:r>
              <a:rPr lang="en-US" sz="3200" b="0" dirty="0" smtClean="0">
                <a:latin typeface="Times New Roman" panose="02020603050405020304" pitchFamily="18" charset="0"/>
                <a:cs typeface="Times New Roman" panose="02020603050405020304" pitchFamily="18" charset="0"/>
              </a:rPr>
              <a:t>(instance) </a:t>
            </a:r>
            <a:r>
              <a:rPr lang="vi-VN" sz="3200" b="0" dirty="0" smtClean="0">
                <a:latin typeface="Times New Roman" panose="02020603050405020304" pitchFamily="18" charset="0"/>
                <a:cs typeface="Times New Roman" panose="02020603050405020304" pitchFamily="18" charset="0"/>
              </a:rPr>
              <a:t>cụ </a:t>
            </a:r>
            <a:r>
              <a:rPr lang="vi-VN" sz="3200" b="0" dirty="0">
                <a:latin typeface="Times New Roman" panose="02020603050405020304" pitchFamily="18" charset="0"/>
                <a:cs typeface="Times New Roman" panose="02020603050405020304" pitchFamily="18" charset="0"/>
              </a:rPr>
              <a:t>thể của một lớp đối tượng</a:t>
            </a:r>
            <a:r>
              <a:rPr lang="vi-VN" sz="3200" b="0" dirty="0" smtClean="0">
                <a:latin typeface="Times New Roman" panose="02020603050405020304" pitchFamily="18" charset="0"/>
                <a:cs typeface="Times New Roman" panose="02020603050405020304" pitchFamily="18" charset="0"/>
              </a:rPr>
              <a:t>.</a:t>
            </a:r>
            <a:endParaRPr lang="vi-VN" sz="3200" b="0" dirty="0">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F077A9-A2B0-4636-A940-A8B43467FCD7}" type="slidenum">
              <a:rPr lang="en-US">
                <a:solidFill>
                  <a:schemeClr val="bg1"/>
                </a:solidFill>
                <a:latin typeface="Verdana" panose="020B0604030504040204" pitchFamily="34" charset="0"/>
              </a:rPr>
              <a:pPr eaLnBrk="1" hangingPunct="1"/>
              <a:t>37</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a:xfrm>
            <a:off x="628650" y="1"/>
            <a:ext cx="7886700" cy="990600"/>
          </a:xfrm>
        </p:spPr>
        <p:txBody>
          <a:bodyPr/>
          <a:lstStyle/>
          <a:p>
            <a:pPr eaLnBrk="1" hangingPunct="1"/>
            <a:r>
              <a:rPr lang="en-US" dirty="0" err="1" smtClean="0"/>
              <a:t>Khái</a:t>
            </a:r>
            <a:r>
              <a:rPr lang="en-US" dirty="0" smtClean="0"/>
              <a:t> </a:t>
            </a:r>
            <a:r>
              <a:rPr lang="en-US" dirty="0" err="1"/>
              <a:t>n</a:t>
            </a:r>
            <a:r>
              <a:rPr lang="en-US" dirty="0" err="1" smtClean="0"/>
              <a:t>iệm</a:t>
            </a:r>
            <a:endParaRPr lang="en-US" dirty="0" smtClean="0">
              <a:solidFill>
                <a:schemeClr val="accent1"/>
              </a:solidFill>
            </a:endParaRPr>
          </a:p>
        </p:txBody>
      </p:sp>
      <p:sp>
        <p:nvSpPr>
          <p:cNvPr id="25" name="Content Placeholder 2"/>
          <p:cNvSpPr>
            <a:spLocks noGrp="1"/>
          </p:cNvSpPr>
          <p:nvPr>
            <p:ph idx="4294967295"/>
          </p:nvPr>
        </p:nvSpPr>
        <p:spPr>
          <a:xfrm>
            <a:off x="628650" y="1690689"/>
            <a:ext cx="7886700" cy="4478336"/>
          </a:xfrm>
        </p:spPr>
        <p:txBody>
          <a:bodyPr>
            <a:noAutofit/>
          </a:bodyPr>
          <a:lstStyle/>
          <a:p>
            <a:pPr marL="0" indent="0" algn="just" eaLnBrk="1" fontAlgn="auto" hangingPunct="1">
              <a:lnSpc>
                <a:spcPct val="150000"/>
              </a:lnSpc>
              <a:spcAft>
                <a:spcPts val="0"/>
              </a:spcAft>
              <a:buNone/>
              <a:defRPr/>
            </a:pPr>
            <a:r>
              <a:rPr lang="vi-VN" sz="3200" b="0" dirty="0" smtClean="0">
                <a:latin typeface="Times New Roman" panose="02020603050405020304" pitchFamily="18" charset="0"/>
                <a:cs typeface="Times New Roman" panose="02020603050405020304" pitchFamily="18" charset="0"/>
              </a:rPr>
              <a:t>V</a:t>
            </a:r>
            <a:r>
              <a:rPr lang="en-US" sz="3200" dirty="0">
                <a:latin typeface="Times New Roman" panose="02020603050405020304" pitchFamily="18" charset="0"/>
                <a:cs typeface="Times New Roman" panose="02020603050405020304" pitchFamily="18" charset="0"/>
              </a:rPr>
              <a:t>D</a:t>
            </a:r>
            <a:r>
              <a:rPr lang="vi-VN" sz="3200" b="0" dirty="0" smtClean="0">
                <a:latin typeface="Times New Roman" panose="02020603050405020304" pitchFamily="18" charset="0"/>
                <a:cs typeface="Times New Roman" panose="02020603050405020304" pitchFamily="18" charset="0"/>
              </a:rPr>
              <a:t>: </a:t>
            </a:r>
            <a:r>
              <a:rPr lang="vi-VN" sz="3200" b="0" dirty="0">
                <a:latin typeface="Times New Roman" panose="02020603050405020304" pitchFamily="18" charset="0"/>
                <a:cs typeface="Times New Roman" panose="02020603050405020304" pitchFamily="18" charset="0"/>
              </a:rPr>
              <a:t>Lớp </a:t>
            </a:r>
            <a:r>
              <a:rPr lang="vi-VN" sz="3200" b="0" dirty="0" smtClean="0">
                <a:latin typeface="Times New Roman" panose="02020603050405020304" pitchFamily="18" charset="0"/>
                <a:cs typeface="Times New Roman" panose="02020603050405020304" pitchFamily="18" charset="0"/>
              </a:rPr>
              <a:t>SINHVIEN</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gồm</a:t>
            </a:r>
            <a:endParaRPr lang="vi-VN" sz="3200" b="0" dirty="0">
              <a:latin typeface="Times New Roman" panose="02020603050405020304" pitchFamily="18" charset="0"/>
              <a:cs typeface="Times New Roman" panose="02020603050405020304" pitchFamily="18" charset="0"/>
            </a:endParaRPr>
          </a:p>
          <a:p>
            <a:pPr marL="342900" indent="-342900" algn="just" eaLnBrk="1" fontAlgn="auto" hangingPunct="1">
              <a:lnSpc>
                <a:spcPct val="150000"/>
              </a:lnSpc>
              <a:spcAft>
                <a:spcPts val="0"/>
              </a:spcAft>
              <a:buFont typeface="Wingdings" panose="05000000000000000000" pitchFamily="2" charset="2"/>
              <a:buChar char="§"/>
              <a:defRPr/>
            </a:pPr>
            <a:r>
              <a:rPr lang="vi-VN" sz="3200" b="0" dirty="0" smtClean="0">
                <a:latin typeface="Times New Roman" panose="02020603050405020304" pitchFamily="18" charset="0"/>
                <a:cs typeface="Times New Roman" panose="02020603050405020304" pitchFamily="18" charset="0"/>
              </a:rPr>
              <a:t>Thuộc </a:t>
            </a:r>
            <a:r>
              <a:rPr lang="vi-VN" sz="3200" b="0" dirty="0">
                <a:latin typeface="Times New Roman" panose="02020603050405020304" pitchFamily="18" charset="0"/>
                <a:cs typeface="Times New Roman" panose="02020603050405020304" pitchFamily="18" charset="0"/>
              </a:rPr>
              <a:t>tính: Họ tên, giới tính, ngày tháng năm sinh, </a:t>
            </a:r>
            <a:r>
              <a:rPr lang="vi-VN" sz="3200" b="0" dirty="0" smtClean="0">
                <a:latin typeface="Times New Roman" panose="02020603050405020304" pitchFamily="18" charset="0"/>
                <a:cs typeface="Times New Roman" panose="02020603050405020304" pitchFamily="18" charset="0"/>
              </a:rPr>
              <a:t>điểm</a:t>
            </a:r>
            <a:r>
              <a:rPr lang="en-US" sz="3200" b="0" dirty="0" smtClean="0">
                <a:latin typeface="Times New Roman" panose="02020603050405020304" pitchFamily="18" charset="0"/>
                <a:cs typeface="Times New Roman" panose="02020603050405020304" pitchFamily="18" charset="0"/>
              </a:rPr>
              <a:t> </a:t>
            </a:r>
            <a:r>
              <a:rPr lang="en-US" sz="3200" b="0" dirty="0" err="1" smtClean="0">
                <a:latin typeface="Times New Roman" panose="02020603050405020304" pitchFamily="18" charset="0"/>
                <a:cs typeface="Times New Roman" panose="02020603050405020304" pitchFamily="18" charset="0"/>
              </a:rPr>
              <a:t>tb</a:t>
            </a:r>
            <a:r>
              <a:rPr lang="vi-VN" sz="3200" b="0" dirty="0" smtClean="0">
                <a:latin typeface="Times New Roman" panose="02020603050405020304" pitchFamily="18" charset="0"/>
                <a:cs typeface="Times New Roman" panose="02020603050405020304" pitchFamily="18" charset="0"/>
              </a:rPr>
              <a:t>, </a:t>
            </a:r>
            <a:r>
              <a:rPr lang="vi-VN" sz="3200" b="0" dirty="0">
                <a:latin typeface="Times New Roman" panose="02020603050405020304" pitchFamily="18" charset="0"/>
                <a:cs typeface="Times New Roman" panose="02020603050405020304" pitchFamily="18" charset="0"/>
              </a:rPr>
              <a:t>đối tượng ưu tiên, </a:t>
            </a:r>
            <a:r>
              <a:rPr lang="vi-VN" sz="3200" b="0" dirty="0" smtClean="0">
                <a:latin typeface="Times New Roman" panose="02020603050405020304" pitchFamily="18" charset="0"/>
                <a:cs typeface="Times New Roman" panose="02020603050405020304" pitchFamily="18" charset="0"/>
              </a:rPr>
              <a:t>...</a:t>
            </a:r>
            <a:endParaRPr lang="en-US" sz="3200" b="0" dirty="0" smtClean="0">
              <a:latin typeface="Times New Roman" panose="02020603050405020304" pitchFamily="18" charset="0"/>
              <a:cs typeface="Times New Roman" panose="02020603050405020304" pitchFamily="18" charset="0"/>
            </a:endParaRPr>
          </a:p>
          <a:p>
            <a:pPr marL="342900" indent="-342900" algn="just" eaLnBrk="1" fontAlgn="auto" hangingPunct="1">
              <a:lnSpc>
                <a:spcPct val="150000"/>
              </a:lnSpc>
              <a:spcAft>
                <a:spcPts val="0"/>
              </a:spcAft>
              <a:buFont typeface="Wingdings" panose="05000000000000000000" pitchFamily="2" charset="2"/>
              <a:buChar char="§"/>
              <a:defRPr/>
            </a:pPr>
            <a:r>
              <a:rPr lang="vi-VN" sz="3200" b="0" dirty="0" smtClean="0">
                <a:latin typeface="Times New Roman" panose="02020603050405020304" pitchFamily="18" charset="0"/>
                <a:cs typeface="Times New Roman" panose="02020603050405020304" pitchFamily="18" charset="0"/>
              </a:rPr>
              <a:t>Phương </a:t>
            </a:r>
            <a:r>
              <a:rPr lang="vi-VN" sz="3200" b="0" dirty="0">
                <a:latin typeface="Times New Roman" panose="02020603050405020304" pitchFamily="18" charset="0"/>
                <a:cs typeface="Times New Roman" panose="02020603050405020304" pitchFamily="18" charset="0"/>
              </a:rPr>
              <a:t>thức: Học bài, làm bài thi, </a:t>
            </a:r>
            <a:r>
              <a:rPr lang="vi-VN" sz="3200" b="0" dirty="0" smtClean="0">
                <a:latin typeface="Times New Roman" panose="02020603050405020304" pitchFamily="18" charset="0"/>
                <a:cs typeface="Times New Roman" panose="02020603050405020304" pitchFamily="18" charset="0"/>
              </a:rPr>
              <a:t>bài </a:t>
            </a:r>
            <a:r>
              <a:rPr lang="vi-VN" sz="3200" b="0" dirty="0">
                <a:latin typeface="Times New Roman" panose="02020603050405020304" pitchFamily="18" charset="0"/>
                <a:cs typeface="Times New Roman" panose="02020603050405020304" pitchFamily="18" charset="0"/>
              </a:rPr>
              <a:t>tập, ...</a:t>
            </a:r>
          </a:p>
          <a:p>
            <a:pPr marL="0" indent="0" algn="just" eaLnBrk="1" fontAlgn="auto" hangingPunct="1">
              <a:lnSpc>
                <a:spcPct val="150000"/>
              </a:lnSpc>
              <a:spcAft>
                <a:spcPts val="0"/>
              </a:spcAft>
              <a:buNone/>
              <a:defRPr/>
            </a:pPr>
            <a:r>
              <a:rPr lang="vi-VN" sz="3200" b="0" dirty="0" smtClean="0">
                <a:latin typeface="Times New Roman" panose="02020603050405020304" pitchFamily="18" charset="0"/>
                <a:cs typeface="Times New Roman" panose="02020603050405020304" pitchFamily="18" charset="0"/>
              </a:rPr>
              <a:t>Sinh </a:t>
            </a:r>
            <a:r>
              <a:rPr lang="vi-VN" sz="3200" b="0" dirty="0">
                <a:latin typeface="Times New Roman" panose="02020603050405020304" pitchFamily="18" charset="0"/>
                <a:cs typeface="Times New Roman" panose="02020603050405020304" pitchFamily="18" charset="0"/>
              </a:rPr>
              <a:t>viên Nguyễn Văn A, Lý Thị B là đối tượng thuộc lớp SINHVIEN </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0F077A9-A2B0-4636-A940-A8B43467FCD7}" type="slidenum">
              <a:rPr lang="en-US">
                <a:solidFill>
                  <a:schemeClr val="bg1"/>
                </a:solidFill>
                <a:latin typeface="Verdana" panose="020B0604030504040204" pitchFamily="34" charset="0"/>
              </a:rPr>
              <a:pPr eaLnBrk="1" hangingPunct="1"/>
              <a:t>38</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xmlns="" val="3310708377"/>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28650" y="1"/>
            <a:ext cx="7886700" cy="990600"/>
          </a:xfrm>
        </p:spPr>
        <p:txBody>
          <a:bodyPr/>
          <a:lstStyle/>
          <a:p>
            <a:pPr eaLnBrk="1" hangingPunct="1"/>
            <a:r>
              <a:rPr lang="en-US" dirty="0" err="1" smtClean="0"/>
              <a:t>Đối</a:t>
            </a:r>
            <a:r>
              <a:rPr lang="en-US" dirty="0" smtClean="0"/>
              <a:t> </a:t>
            </a:r>
            <a:r>
              <a:rPr lang="en-US" dirty="0" err="1" smtClean="0"/>
              <a:t>tượng</a:t>
            </a:r>
            <a:r>
              <a:rPr lang="en-US" dirty="0" smtClean="0"/>
              <a:t> </a:t>
            </a:r>
            <a:r>
              <a:rPr lang="en-US" dirty="0" err="1" smtClean="0"/>
              <a:t>trong</a:t>
            </a:r>
            <a:r>
              <a:rPr lang="en-US" dirty="0" smtClean="0"/>
              <a:t> LTHĐT</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EA6B9BC8-60FA-4E85-B52B-5BEAD90ADBB4}" type="slidenum">
              <a:rPr lang="en-US">
                <a:solidFill>
                  <a:schemeClr val="bg1"/>
                </a:solidFill>
                <a:latin typeface="Verdana" panose="020B0604030504040204" pitchFamily="34" charset="0"/>
              </a:rPr>
              <a:pPr eaLnBrk="1" hangingPunct="1"/>
              <a:t>39</a:t>
            </a:fld>
            <a:endParaRPr lang="en-US">
              <a:solidFill>
                <a:schemeClr val="bg1"/>
              </a:solidFill>
              <a:latin typeface="Verdana" panose="020B0604030504040204" pitchFamily="34" charset="0"/>
            </a:endParaRPr>
          </a:p>
        </p:txBody>
      </p:sp>
      <p:sp>
        <p:nvSpPr>
          <p:cNvPr id="8196" name="Rectangle 3"/>
          <p:cNvSpPr txBox="1">
            <a:spLocks noChangeArrowheads="1"/>
          </p:cNvSpPr>
          <p:nvPr/>
        </p:nvSpPr>
        <p:spPr bwMode="gray">
          <a:xfrm>
            <a:off x="627185" y="1524000"/>
            <a:ext cx="7753350" cy="4679951"/>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spcBef>
                <a:spcPct val="20000"/>
              </a:spcBef>
              <a:buClr>
                <a:schemeClr val="hlink"/>
              </a:buClr>
            </a:pPr>
            <a:r>
              <a:rPr lang="en-US" sz="3200" dirty="0" err="1">
                <a:latin typeface="Times New Roman" panose="02020603050405020304" pitchFamily="18" charset="0"/>
                <a:cs typeface="Times New Roman" panose="02020603050405020304" pitchFamily="18" charset="0"/>
              </a:rPr>
              <a:t>Tách</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biệt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giữa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giao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tiếp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cài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đặt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endParaRPr lang="en-US" sz="3200" dirty="0">
              <a:latin typeface="Times New Roman" panose="02020603050405020304" pitchFamily="18" charset="0"/>
              <a:cs typeface="Times New Roman" panose="02020603050405020304" pitchFamily="18" charset="0"/>
            </a:endParaRPr>
          </a:p>
        </p:txBody>
      </p:sp>
      <p:sp>
        <p:nvSpPr>
          <p:cNvPr id="8197" name="Line 4"/>
          <p:cNvSpPr>
            <a:spLocks noChangeShapeType="1"/>
          </p:cNvSpPr>
          <p:nvPr/>
        </p:nvSpPr>
        <p:spPr bwMode="auto">
          <a:xfrm>
            <a:off x="2951285" y="3863975"/>
            <a:ext cx="4876800" cy="0"/>
          </a:xfrm>
          <a:prstGeom prst="line">
            <a:avLst/>
          </a:prstGeom>
          <a:noFill/>
          <a:ln w="22225">
            <a:solidFill>
              <a:schemeClr val="tx1"/>
            </a:solidFill>
            <a:round/>
            <a:headEnd/>
            <a:tailEnd/>
          </a:ln>
          <a:effectLst/>
          <a:extLst>
            <a:ext uri="{909E8E84-426E-40DD-AFC4-6F175D3DCCD1}">
              <a14:hiddenFill xmlns:a14="http://schemas.microsoft.com/office/drawing/2010/main" xmlns="">
                <a:no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p>
            <a:endParaRPr lang="en-US" sz="3200">
              <a:latin typeface="Times New Roman" panose="02020603050405020304" pitchFamily="18" charset="0"/>
              <a:cs typeface="Times New Roman" panose="02020603050405020304" pitchFamily="18" charset="0"/>
            </a:endParaRPr>
          </a:p>
        </p:txBody>
      </p:sp>
      <p:sp>
        <p:nvSpPr>
          <p:cNvPr id="8198" name="Oval 5"/>
          <p:cNvSpPr>
            <a:spLocks noChangeArrowheads="1"/>
          </p:cNvSpPr>
          <p:nvPr/>
        </p:nvSpPr>
        <p:spPr bwMode="auto">
          <a:xfrm>
            <a:off x="4581525" y="2768887"/>
            <a:ext cx="1905000" cy="685800"/>
          </a:xfrm>
          <a:prstGeom prst="ellipse">
            <a:avLst/>
          </a:prstGeom>
          <a:noFill/>
          <a:ln w="222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3200" b="1" dirty="0">
                <a:latin typeface="Times New Roman" panose="02020603050405020304" pitchFamily="18" charset="0"/>
                <a:cs typeface="Times New Roman" panose="02020603050405020304" pitchFamily="18" charset="0"/>
              </a:rPr>
              <a:t>interface</a:t>
            </a:r>
          </a:p>
        </p:txBody>
      </p:sp>
      <p:sp>
        <p:nvSpPr>
          <p:cNvPr id="8199" name="Oval 6"/>
          <p:cNvSpPr>
            <a:spLocks noChangeArrowheads="1"/>
          </p:cNvSpPr>
          <p:nvPr/>
        </p:nvSpPr>
        <p:spPr bwMode="auto">
          <a:xfrm>
            <a:off x="3781425" y="4386709"/>
            <a:ext cx="3505200" cy="990600"/>
          </a:xfrm>
          <a:prstGeom prst="ellipse">
            <a:avLst/>
          </a:prstGeom>
          <a:noFill/>
          <a:ln w="22225">
            <a:solidFill>
              <a:schemeClr val="tx1"/>
            </a:solidFill>
            <a:round/>
            <a:headEnd/>
            <a:tailEnd/>
          </a:ln>
          <a:effectLst/>
          <a:extLst>
            <a:ext uri="{909E8E84-426E-40DD-AFC4-6F175D3DCCD1}">
              <a14:hiddenFill xmlns:a14="http://schemas.microsoft.com/office/drawing/2010/main" xmlns="">
                <a:solidFill>
                  <a:schemeClr val="accent1"/>
                </a:solidFill>
              </a14:hiddenFill>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nchor="ct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r>
              <a:rPr lang="en-US" sz="3200" b="1">
                <a:latin typeface="Times New Roman" panose="02020603050405020304" pitchFamily="18" charset="0"/>
                <a:cs typeface="Times New Roman" panose="02020603050405020304" pitchFamily="18" charset="0"/>
              </a:rPr>
              <a:t>Implementation</a:t>
            </a:r>
          </a:p>
        </p:txBody>
      </p:sp>
      <p:sp>
        <p:nvSpPr>
          <p:cNvPr id="8200" name="Text Box 7"/>
          <p:cNvSpPr txBox="1">
            <a:spLocks noChangeArrowheads="1"/>
          </p:cNvSpPr>
          <p:nvPr/>
        </p:nvSpPr>
        <p:spPr bwMode="auto">
          <a:xfrm>
            <a:off x="685800" y="2819400"/>
            <a:ext cx="2362200" cy="58477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3200" dirty="0" err="1">
                <a:latin typeface="Times New Roman" panose="02020603050405020304" pitchFamily="18" charset="0"/>
                <a:cs typeface="Times New Roman" panose="02020603050405020304" pitchFamily="18" charset="0"/>
              </a:rPr>
              <a:t>Làm</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gì</a:t>
            </a:r>
            <a:r>
              <a:rPr lang="en-US" sz="3200" dirty="0">
                <a:latin typeface="Times New Roman" panose="02020603050405020304" pitchFamily="18" charset="0"/>
                <a:cs typeface="Times New Roman" panose="02020603050405020304" pitchFamily="18" charset="0"/>
              </a:rPr>
              <a:t>?</a:t>
            </a:r>
          </a:p>
        </p:txBody>
      </p:sp>
      <p:sp>
        <p:nvSpPr>
          <p:cNvPr id="8201" name="Text Box 8"/>
          <p:cNvSpPr txBox="1">
            <a:spLocks noChangeArrowheads="1"/>
          </p:cNvSpPr>
          <p:nvPr/>
        </p:nvSpPr>
        <p:spPr bwMode="auto">
          <a:xfrm>
            <a:off x="762000" y="4343400"/>
            <a:ext cx="2667000" cy="1077218"/>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spcBef>
                <a:spcPct val="50000"/>
              </a:spcBef>
            </a:pPr>
            <a:r>
              <a:rPr lang="en-US" sz="3200">
                <a:latin typeface="Times New Roman" panose="02020603050405020304" pitchFamily="18" charset="0"/>
                <a:cs typeface="Times New Roman" panose="02020603050405020304" pitchFamily="18" charset="0"/>
              </a:rPr>
              <a:t>Làm bằng cách nào?</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en-US" dirty="0" err="1" smtClean="0"/>
              <a:t>Phương</a:t>
            </a:r>
            <a:r>
              <a:rPr lang="en-US" dirty="0" smtClean="0"/>
              <a:t> </a:t>
            </a:r>
            <a:r>
              <a:rPr lang="en-US" dirty="0" err="1" smtClean="0"/>
              <a:t>pháp</a:t>
            </a:r>
            <a:r>
              <a:rPr lang="en-US" dirty="0" smtClean="0"/>
              <a:t> </a:t>
            </a:r>
            <a:r>
              <a:rPr lang="en-US" dirty="0" err="1" smtClean="0"/>
              <a:t>lập</a:t>
            </a:r>
            <a:r>
              <a:rPr lang="en-US" dirty="0" smtClean="0"/>
              <a:t> </a:t>
            </a:r>
            <a:r>
              <a:rPr lang="en-US" dirty="0" err="1" smtClean="0"/>
              <a:t>trình</a:t>
            </a:r>
            <a:r>
              <a:rPr lang="en-US" dirty="0" smtClean="0"/>
              <a:t>?</a:t>
            </a:r>
            <a:endParaRPr lang="en-US" dirty="0" smtClean="0">
              <a:solidFill>
                <a:schemeClr val="accent1"/>
              </a:solidFill>
            </a:endParaRPr>
          </a:p>
        </p:txBody>
      </p:sp>
      <p:sp>
        <p:nvSpPr>
          <p:cNvPr id="25" name="Content Placeholder 2"/>
          <p:cNvSpPr>
            <a:spLocks noGrp="1"/>
          </p:cNvSpPr>
          <p:nvPr>
            <p:ph idx="1"/>
          </p:nvPr>
        </p:nvSpPr>
        <p:spPr>
          <a:xfrm>
            <a:off x="628650" y="1447800"/>
            <a:ext cx="7886700" cy="4721225"/>
          </a:xfrm>
        </p:spPr>
        <p:txBody>
          <a:bodyPr>
            <a:noAutofit/>
          </a:bodyPr>
          <a:lstStyle/>
          <a:p>
            <a:pPr marL="308610" indent="-342900" algn="just" eaLnBrk="1" fontAlgn="auto" hangingPunct="1">
              <a:lnSpc>
                <a:spcPct val="150000"/>
              </a:lnSpc>
              <a:spcAft>
                <a:spcPts val="0"/>
              </a:spcAft>
              <a:defRPr/>
            </a:pPr>
            <a:r>
              <a:rPr lang="vi-VN" b="0" dirty="0" smtClean="0"/>
              <a:t>C</a:t>
            </a:r>
            <a:r>
              <a:rPr lang="vi-VN" b="0" dirty="0"/>
              <a:t>++/C#/</a:t>
            </a:r>
            <a:r>
              <a:rPr lang="vi-VN" b="0" dirty="0" smtClean="0"/>
              <a:t>Java</a:t>
            </a:r>
            <a:r>
              <a:rPr lang="en-US" b="0" dirty="0" smtClean="0"/>
              <a:t>/</a:t>
            </a:r>
            <a:r>
              <a:rPr lang="vi-VN" b="0" dirty="0" smtClean="0"/>
              <a:t>v.v</a:t>
            </a:r>
            <a:r>
              <a:rPr lang="vi-VN" b="0" dirty="0"/>
              <a:t>… là </a:t>
            </a:r>
            <a:r>
              <a:rPr lang="en-US" b="0" dirty="0" smtClean="0"/>
              <a:t>NNLT </a:t>
            </a:r>
            <a:r>
              <a:rPr lang="en-US" b="0" dirty="0" err="1" smtClean="0"/>
              <a:t>để</a:t>
            </a:r>
            <a:r>
              <a:rPr lang="en-US" b="0" dirty="0" smtClean="0"/>
              <a:t> </a:t>
            </a:r>
            <a:r>
              <a:rPr lang="en-US" b="0" dirty="0" err="1" smtClean="0"/>
              <a:t>viết</a:t>
            </a:r>
            <a:r>
              <a:rPr lang="en-US" b="0" dirty="0" smtClean="0"/>
              <a:t> </a:t>
            </a:r>
            <a:r>
              <a:rPr lang="en-US" b="0" dirty="0" err="1" smtClean="0"/>
              <a:t>chương</a:t>
            </a:r>
            <a:r>
              <a:rPr lang="en-US" b="0" dirty="0" smtClean="0"/>
              <a:t> </a:t>
            </a:r>
            <a:r>
              <a:rPr lang="en-US" b="0" dirty="0" err="1" smtClean="0"/>
              <a:t>trình</a:t>
            </a:r>
            <a:r>
              <a:rPr lang="en-US" b="0" dirty="0" smtClean="0"/>
              <a:t>.</a:t>
            </a:r>
            <a:endParaRPr lang="vi-VN" b="0" dirty="0"/>
          </a:p>
          <a:p>
            <a:pPr marL="308610" indent="-342900" algn="just" eaLnBrk="1" fontAlgn="auto" hangingPunct="1">
              <a:lnSpc>
                <a:spcPct val="150000"/>
              </a:lnSpc>
              <a:spcAft>
                <a:spcPts val="0"/>
              </a:spcAft>
              <a:defRPr/>
            </a:pPr>
            <a:r>
              <a:rPr lang="en-US" b="0" dirty="0" smtClean="0"/>
              <a:t>PPLT </a:t>
            </a:r>
            <a:r>
              <a:rPr lang="en-US" b="0" dirty="0" err="1" smtClean="0"/>
              <a:t>là</a:t>
            </a:r>
            <a:r>
              <a:rPr lang="en-US" b="0" dirty="0" smtClean="0"/>
              <a:t> </a:t>
            </a:r>
            <a:r>
              <a:rPr lang="en-US" b="0" dirty="0" err="1" smtClean="0"/>
              <a:t>hệ</a:t>
            </a:r>
            <a:r>
              <a:rPr lang="en-US" b="0" dirty="0" smtClean="0"/>
              <a:t> </a:t>
            </a:r>
            <a:r>
              <a:rPr lang="en-US" b="0" dirty="0" err="1" smtClean="0"/>
              <a:t>thống</a:t>
            </a:r>
            <a:r>
              <a:rPr lang="en-US" b="0" dirty="0" smtClean="0"/>
              <a:t> </a:t>
            </a:r>
            <a:r>
              <a:rPr lang="en-US" b="0" dirty="0" err="1" smtClean="0"/>
              <a:t>hướng</a:t>
            </a:r>
            <a:r>
              <a:rPr lang="en-US" b="0" dirty="0" smtClean="0"/>
              <a:t> </a:t>
            </a:r>
            <a:r>
              <a:rPr lang="en-US" b="0" dirty="0" err="1" smtClean="0"/>
              <a:t>dẫn</a:t>
            </a:r>
            <a:r>
              <a:rPr lang="en-US" b="0" dirty="0" smtClean="0"/>
              <a:t> </a:t>
            </a:r>
            <a:r>
              <a:rPr lang="en-US" b="0" dirty="0" err="1" smtClean="0"/>
              <a:t>các</a:t>
            </a:r>
            <a:r>
              <a:rPr lang="en-US" b="0" dirty="0" smtClean="0"/>
              <a:t> </a:t>
            </a:r>
            <a:r>
              <a:rPr lang="en-US" b="0" dirty="0" err="1" smtClean="0"/>
              <a:t>giai</a:t>
            </a:r>
            <a:r>
              <a:rPr lang="en-US" b="0" dirty="0" smtClean="0"/>
              <a:t> </a:t>
            </a:r>
            <a:r>
              <a:rPr lang="en-US" b="0" dirty="0" err="1" smtClean="0"/>
              <a:t>đoạn</a:t>
            </a:r>
            <a:r>
              <a:rPr lang="en-US" b="0" dirty="0" smtClean="0"/>
              <a:t> </a:t>
            </a:r>
            <a:r>
              <a:rPr lang="en-US" b="0" dirty="0" err="1" smtClean="0"/>
              <a:t>cần</a:t>
            </a:r>
            <a:r>
              <a:rPr lang="en-US" b="0" dirty="0" smtClean="0"/>
              <a:t> </a:t>
            </a:r>
            <a:r>
              <a:rPr lang="en-US" b="0" dirty="0" err="1" smtClean="0"/>
              <a:t>thiết</a:t>
            </a:r>
            <a:r>
              <a:rPr lang="en-US" b="0" dirty="0" smtClean="0"/>
              <a:t>, </a:t>
            </a:r>
            <a:r>
              <a:rPr lang="en-US" b="0" dirty="0" err="1" smtClean="0"/>
              <a:t>cấu</a:t>
            </a:r>
            <a:r>
              <a:rPr lang="en-US" b="0" dirty="0" smtClean="0"/>
              <a:t> </a:t>
            </a:r>
            <a:r>
              <a:rPr lang="en-US" b="0" dirty="0" err="1" smtClean="0"/>
              <a:t>trúc</a:t>
            </a:r>
            <a:r>
              <a:rPr lang="en-US" b="0" dirty="0" smtClean="0"/>
              <a:t> </a:t>
            </a:r>
            <a:r>
              <a:rPr lang="en-US" b="0" dirty="0" err="1" smtClean="0"/>
              <a:t>của</a:t>
            </a:r>
            <a:r>
              <a:rPr lang="en-US" b="0" dirty="0" smtClean="0"/>
              <a:t> </a:t>
            </a:r>
            <a:r>
              <a:rPr lang="en-US" b="0" dirty="0" err="1" smtClean="0"/>
              <a:t>một</a:t>
            </a:r>
            <a:r>
              <a:rPr lang="en-US" b="0" dirty="0" smtClean="0"/>
              <a:t> </a:t>
            </a:r>
            <a:r>
              <a:rPr lang="en-US" b="0" dirty="0" err="1" smtClean="0"/>
              <a:t>chương</a:t>
            </a:r>
            <a:r>
              <a:rPr lang="en-US" b="0" dirty="0" smtClean="0"/>
              <a:t> </a:t>
            </a:r>
            <a:r>
              <a:rPr lang="en-US" b="0" dirty="0" err="1" smtClean="0"/>
              <a:t>trình</a:t>
            </a:r>
            <a:r>
              <a:rPr lang="en-US" b="0" dirty="0" smtClean="0"/>
              <a:t>.</a:t>
            </a:r>
          </a:p>
          <a:p>
            <a:pPr marL="308610" indent="-342900" algn="just" eaLnBrk="1" fontAlgn="auto" hangingPunct="1">
              <a:lnSpc>
                <a:spcPct val="150000"/>
              </a:lnSpc>
              <a:spcAft>
                <a:spcPts val="0"/>
              </a:spcAft>
              <a:defRPr/>
            </a:pPr>
            <a:r>
              <a:rPr lang="en-US" b="0" dirty="0" smtClean="0"/>
              <a:t>PPLT</a:t>
            </a:r>
            <a:r>
              <a:rPr lang="vi-VN" b="0" dirty="0" smtClean="0"/>
              <a:t> </a:t>
            </a:r>
            <a:r>
              <a:rPr lang="en-US" b="0" dirty="0" err="1" smtClean="0"/>
              <a:t>là</a:t>
            </a:r>
            <a:r>
              <a:rPr lang="en-US" b="0" dirty="0" smtClean="0"/>
              <a:t> </a:t>
            </a:r>
            <a:r>
              <a:rPr lang="en-US" b="0" dirty="0" err="1" smtClean="0"/>
              <a:t>các</a:t>
            </a:r>
            <a:r>
              <a:rPr lang="en-US" b="0" dirty="0" smtClean="0"/>
              <a:t> </a:t>
            </a:r>
            <a:r>
              <a:rPr lang="en-US" b="0" dirty="0" err="1" smtClean="0"/>
              <a:t>cách</a:t>
            </a:r>
            <a:r>
              <a:rPr lang="en-US" b="0" dirty="0" smtClean="0"/>
              <a:t> </a:t>
            </a:r>
            <a:r>
              <a:rPr lang="en-US" b="0" dirty="0" err="1" smtClean="0"/>
              <a:t>tiếp</a:t>
            </a:r>
            <a:r>
              <a:rPr lang="en-US" b="0" dirty="0" smtClean="0"/>
              <a:t> </a:t>
            </a:r>
            <a:r>
              <a:rPr lang="en-US" b="0" dirty="0" err="1" smtClean="0"/>
              <a:t>cận</a:t>
            </a:r>
            <a:r>
              <a:rPr lang="en-US" b="0" dirty="0" smtClean="0"/>
              <a:t> </a:t>
            </a:r>
            <a:r>
              <a:rPr lang="en-US" b="0" dirty="0" err="1" smtClean="0"/>
              <a:t>giúp</a:t>
            </a:r>
            <a:r>
              <a:rPr lang="en-US" b="0" dirty="0" smtClean="0"/>
              <a:t> </a:t>
            </a:r>
            <a:r>
              <a:rPr lang="en-US" b="0" dirty="0" err="1" smtClean="0"/>
              <a:t>cho</a:t>
            </a:r>
            <a:r>
              <a:rPr lang="en-US" b="0" dirty="0" smtClean="0"/>
              <a:t> </a:t>
            </a:r>
            <a:r>
              <a:rPr lang="en-US" b="0" dirty="0" err="1" smtClean="0"/>
              <a:t>quá</a:t>
            </a:r>
            <a:r>
              <a:rPr lang="en-US" b="0" dirty="0" smtClean="0"/>
              <a:t> </a:t>
            </a:r>
            <a:r>
              <a:rPr lang="en-US" b="0" dirty="0" err="1" smtClean="0"/>
              <a:t>trình</a:t>
            </a:r>
            <a:r>
              <a:rPr lang="en-US" b="0" dirty="0" smtClean="0"/>
              <a:t> </a:t>
            </a:r>
            <a:r>
              <a:rPr lang="en-US" b="0" dirty="0" err="1" smtClean="0"/>
              <a:t>cài</a:t>
            </a:r>
            <a:r>
              <a:rPr lang="en-US" b="0" dirty="0" smtClean="0"/>
              <a:t> </a:t>
            </a:r>
            <a:r>
              <a:rPr lang="en-US" b="0" dirty="0" err="1" smtClean="0"/>
              <a:t>đặt</a:t>
            </a:r>
            <a:r>
              <a:rPr lang="en-US" b="0" dirty="0" smtClean="0"/>
              <a:t> </a:t>
            </a:r>
            <a:r>
              <a:rPr lang="en-US" b="0" dirty="0" err="1" smtClean="0"/>
              <a:t>hiệu</a:t>
            </a:r>
            <a:r>
              <a:rPr lang="en-US" b="0" dirty="0" smtClean="0"/>
              <a:t> </a:t>
            </a:r>
            <a:r>
              <a:rPr lang="en-US" b="0" dirty="0" err="1" smtClean="0"/>
              <a:t>quả</a:t>
            </a:r>
            <a:r>
              <a:rPr lang="en-US" b="0" dirty="0" smtClean="0"/>
              <a:t> </a:t>
            </a:r>
            <a:r>
              <a:rPr lang="en-US" b="0" dirty="0" err="1" smtClean="0"/>
              <a:t>hơn</a:t>
            </a:r>
            <a:r>
              <a:rPr lang="en-US" b="0" dirty="0" smtClean="0"/>
              <a:t>.</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54B706E-863F-4DFF-8BF4-4A7BC11E68F1}" type="slidenum">
              <a:rPr lang="en-US">
                <a:solidFill>
                  <a:schemeClr val="bg1"/>
                </a:solidFill>
                <a:latin typeface="Verdana" panose="020B0604030504040204" pitchFamily="34" charset="0"/>
              </a:rPr>
              <a:pPr eaLnBrk="1" hangingPunct="1"/>
              <a:t>4</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xmlns="" val="320267007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628650" y="1"/>
            <a:ext cx="7886700" cy="914400"/>
          </a:xfrm>
        </p:spPr>
        <p:txBody>
          <a:bodyPr/>
          <a:lstStyle/>
          <a:p>
            <a:pPr eaLnBrk="1" hangingPunct="1"/>
            <a:r>
              <a:rPr lang="en-US" dirty="0" err="1" smtClean="0"/>
              <a:t>Một</a:t>
            </a:r>
            <a:r>
              <a:rPr lang="en-US" dirty="0" smtClean="0"/>
              <a:t> </a:t>
            </a:r>
            <a:r>
              <a:rPr lang="en-US" dirty="0" err="1" smtClean="0"/>
              <a:t>cách</a:t>
            </a:r>
            <a:r>
              <a:rPr lang="en-US" dirty="0" smtClean="0"/>
              <a:t> </a:t>
            </a:r>
            <a:r>
              <a:rPr lang="en-US" dirty="0" err="1" smtClean="0"/>
              <a:t>thể</a:t>
            </a:r>
            <a:r>
              <a:rPr lang="en-US" dirty="0" smtClean="0"/>
              <a:t> </a:t>
            </a:r>
            <a:r>
              <a:rPr lang="en-US" dirty="0" err="1" smtClean="0"/>
              <a:t>hiện</a:t>
            </a:r>
            <a:r>
              <a:rPr lang="en-US" dirty="0" smtClean="0"/>
              <a:t> </a:t>
            </a:r>
            <a:r>
              <a:rPr lang="en-US" dirty="0" err="1" smtClean="0"/>
              <a:t>điển</a:t>
            </a:r>
            <a:r>
              <a:rPr lang="en-US" dirty="0" smtClean="0"/>
              <a:t> </a:t>
            </a:r>
            <a:r>
              <a:rPr lang="en-US" dirty="0" err="1" smtClean="0"/>
              <a:t>hình</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23BF6997-3B66-42DF-942C-CA42244C5523}" type="slidenum">
              <a:rPr lang="en-US">
                <a:solidFill>
                  <a:schemeClr val="bg1"/>
                </a:solidFill>
                <a:latin typeface="Verdana" panose="020B0604030504040204" pitchFamily="34" charset="0"/>
              </a:rPr>
              <a:pPr eaLnBrk="1" hangingPunct="1"/>
              <a:t>40</a:t>
            </a:fld>
            <a:endParaRPr lang="en-US">
              <a:solidFill>
                <a:schemeClr val="bg1"/>
              </a:solidFill>
              <a:latin typeface="Verdana" panose="020B0604030504040204" pitchFamily="34" charset="0"/>
            </a:endParaRPr>
          </a:p>
        </p:txBody>
      </p:sp>
      <p:sp>
        <p:nvSpPr>
          <p:cNvPr id="9220" name="Rectangle 3"/>
          <p:cNvSpPr txBox="1">
            <a:spLocks noChangeArrowheads="1"/>
          </p:cNvSpPr>
          <p:nvPr/>
        </p:nvSpPr>
        <p:spPr bwMode="gray">
          <a:xfrm>
            <a:off x="503238" y="1363663"/>
            <a:ext cx="8001000" cy="4267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indent="0">
              <a:lnSpc>
                <a:spcPct val="150000"/>
              </a:lnSpc>
              <a:spcBef>
                <a:spcPct val="20000"/>
              </a:spcBef>
              <a:buClr>
                <a:schemeClr val="hlink"/>
              </a:buClr>
            </a:pPr>
            <a:r>
              <a:rPr lang="en-US" sz="3200" dirty="0" err="1">
                <a:latin typeface="Times New Roman" panose="02020603050405020304" pitchFamily="18" charset="0"/>
                <a:cs typeface="Times New Roman" panose="02020603050405020304" pitchFamily="18" charset="0"/>
              </a:rPr>
              <a:t>Che</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giấu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dữ</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liệu</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và</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các</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giải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thuật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cụ</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thể</a:t>
            </a:r>
            <a:r>
              <a:rPr lang="en-US" sz="3200" dirty="0">
                <a:latin typeface="Times New Roman" panose="02020603050405020304" pitchFamily="18" charset="0"/>
                <a:cs typeface="Times New Roman" panose="02020603050405020304" pitchFamily="18" charset="0"/>
              </a:rPr>
              <a:t> ở </a:t>
            </a:r>
            <a:r>
              <a:rPr lang="en-US" sz="3200" dirty="0" err="1">
                <a:latin typeface="Times New Roman" panose="02020603050405020304" pitchFamily="18" charset="0"/>
                <a:cs typeface="Times New Roman" panose="02020603050405020304" pitchFamily="18" charset="0"/>
              </a:rPr>
              <a:t>bên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(class)</a:t>
            </a:r>
          </a:p>
        </p:txBody>
      </p:sp>
      <p:pic>
        <p:nvPicPr>
          <p:cNvPr id="9221"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819400" y="2782362"/>
            <a:ext cx="3557588" cy="4028013"/>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28650" y="1"/>
            <a:ext cx="7886700" cy="914400"/>
          </a:xfrm>
        </p:spPr>
        <p:txBody>
          <a:bodyPr/>
          <a:lstStyle/>
          <a:p>
            <a:pPr eaLnBrk="1" hangingPunct="1"/>
            <a:r>
              <a:rPr lang="en-US" dirty="0" err="1" smtClean="0"/>
              <a:t>Cú</a:t>
            </a:r>
            <a:r>
              <a:rPr lang="en-US" dirty="0" smtClean="0"/>
              <a:t> </a:t>
            </a:r>
            <a:r>
              <a:rPr lang="en-US" dirty="0" err="1" smtClean="0"/>
              <a:t>pháp</a:t>
            </a:r>
            <a:r>
              <a:rPr lang="en-US" dirty="0" smtClean="0"/>
              <a:t> </a:t>
            </a:r>
            <a:r>
              <a:rPr lang="en-US" dirty="0" err="1" smtClean="0"/>
              <a:t>định</a:t>
            </a:r>
            <a:r>
              <a:rPr lang="en-US" dirty="0" smtClean="0"/>
              <a:t> </a:t>
            </a:r>
            <a:r>
              <a:rPr lang="en-US" dirty="0" err="1" smtClean="0"/>
              <a:t>nghĩa</a:t>
            </a:r>
            <a:r>
              <a:rPr lang="en-US" dirty="0" smtClean="0"/>
              <a:t> </a:t>
            </a:r>
            <a:r>
              <a:rPr lang="en-US" dirty="0" err="1" smtClean="0"/>
              <a:t>lớp</a:t>
            </a:r>
            <a:r>
              <a:rPr lang="en-US" dirty="0" smtClean="0"/>
              <a:t> (class)</a:t>
            </a:r>
            <a:endParaRPr lang="en-US" dirty="0" smtClean="0">
              <a:solidFill>
                <a:schemeClr val="accent1"/>
              </a:solidFill>
            </a:endParaRPr>
          </a:p>
        </p:txBody>
      </p:sp>
      <p:sp>
        <p:nvSpPr>
          <p:cNvPr id="25" name="Content Placeholder 2"/>
          <p:cNvSpPr>
            <a:spLocks noGrp="1"/>
          </p:cNvSpPr>
          <p:nvPr>
            <p:ph idx="4294967295"/>
          </p:nvPr>
        </p:nvSpPr>
        <p:spPr>
          <a:xfrm>
            <a:off x="628650" y="1447800"/>
            <a:ext cx="7905750" cy="5029199"/>
          </a:xfrm>
        </p:spPr>
        <p:txBody>
          <a:bodyPr>
            <a:noAutofit/>
          </a:bodyPr>
          <a:lstStyle/>
          <a:p>
            <a:pPr marL="23495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&lt;</a:t>
            </a:r>
            <a:r>
              <a:rPr lang="en-US" sz="3200" dirty="0" err="1">
                <a:latin typeface="Times New Roman" panose="02020603050405020304" pitchFamily="18" charset="0"/>
                <a:cs typeface="Times New Roman" panose="02020603050405020304" pitchFamily="18" charset="0"/>
              </a:rPr>
              <a:t>từ</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khóa</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&gt; </a:t>
            </a:r>
            <a:r>
              <a:rPr lang="vi-VN" sz="3200" dirty="0" smtClean="0">
                <a:latin typeface="Times New Roman" panose="02020603050405020304" pitchFamily="18" charset="0"/>
                <a:cs typeface="Times New Roman" panose="02020603050405020304" pitchFamily="18" charset="0"/>
              </a:rPr>
              <a:t>class </a:t>
            </a:r>
            <a:r>
              <a:rPr lang="en-US" sz="3200" dirty="0">
                <a:latin typeface="Times New Roman" panose="02020603050405020304" pitchFamily="18" charset="0"/>
                <a:cs typeface="Times New Roman" panose="02020603050405020304" pitchFamily="18" charset="0"/>
              </a:rPr>
              <a:t>&lt;</a:t>
            </a:r>
            <a:r>
              <a:rPr lang="en-US" sz="3200" dirty="0" err="1" smtClean="0">
                <a:latin typeface="Times New Roman" panose="02020603050405020304" pitchFamily="18" charset="0"/>
                <a:cs typeface="Times New Roman" panose="02020603050405020304" pitchFamily="18" charset="0"/>
              </a:rPr>
              <a:t>TênLớp</a:t>
            </a:r>
            <a:r>
              <a:rPr lang="en-US" sz="3200" dirty="0">
                <a:latin typeface="Times New Roman" panose="02020603050405020304" pitchFamily="18" charset="0"/>
                <a:cs typeface="Times New Roman" panose="02020603050405020304" pitchFamily="18" charset="0"/>
              </a:rPr>
              <a:t>&gt;</a:t>
            </a:r>
            <a:endParaRPr lang="vi-VN" sz="3200" dirty="0">
              <a:latin typeface="Times New Roman" panose="02020603050405020304" pitchFamily="18" charset="0"/>
              <a:cs typeface="Times New Roman" panose="02020603050405020304" pitchFamily="18" charset="0"/>
            </a:endParaRPr>
          </a:p>
          <a:p>
            <a:pPr marL="23495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a:t>
            </a:r>
          </a:p>
          <a:p>
            <a:pPr marL="457200" indent="-39370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	&lt;</a:t>
            </a:r>
            <a:r>
              <a:rPr lang="en-US" sz="3200" dirty="0" err="1" smtClean="0">
                <a:latin typeface="Times New Roman" panose="02020603050405020304" pitchFamily="18" charset="0"/>
                <a:cs typeface="Times New Roman" panose="02020603050405020304" pitchFamily="18" charset="0"/>
              </a:rPr>
              <a:t>từ</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khóa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&gt;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a:t>
            </a:r>
          </a:p>
          <a:p>
            <a:pPr marL="457200" indent="-39370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	&lt;</a:t>
            </a:r>
            <a:r>
              <a:rPr lang="en-US" sz="3200" dirty="0" err="1" smtClean="0">
                <a:latin typeface="Times New Roman" panose="02020603050405020304" pitchFamily="18" charset="0"/>
                <a:cs typeface="Times New Roman" panose="02020603050405020304" pitchFamily="18" charset="0"/>
              </a:rPr>
              <a:t>từ</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khóa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&gt;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 </a:t>
            </a:r>
          </a:p>
          <a:p>
            <a:pPr marL="457200" indent="-393700" eaLnBrk="1" hangingPunct="1">
              <a:lnSpc>
                <a:spcPct val="110000"/>
              </a:lnSpc>
              <a:buFont typeface="Wingdings" panose="05000000000000000000"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t>
            </a:r>
          </a:p>
          <a:p>
            <a:pPr marL="457200" indent="-393700" eaLnBrk="1" hangingPunct="1">
              <a:lnSpc>
                <a:spcPct val="110000"/>
              </a:lnSpc>
              <a:buFont typeface="Wingdings" panose="05000000000000000000"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endParaRPr lang="en-US" sz="3200" dirty="0">
              <a:latin typeface="Times New Roman" panose="02020603050405020304" pitchFamily="18" charset="0"/>
              <a:cs typeface="Times New Roman" panose="02020603050405020304" pitchFamily="18" charset="0"/>
            </a:endParaRPr>
          </a:p>
          <a:p>
            <a:pPr marL="457200" indent="-39370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	}</a:t>
            </a:r>
          </a:p>
          <a:p>
            <a:pPr marL="234950" eaLnBrk="1" hangingPunct="1">
              <a:lnSpc>
                <a:spcPct val="110000"/>
              </a:lnSpc>
              <a:buFont typeface="Wingdings" panose="05000000000000000000" pitchFamily="2" charset="2"/>
              <a:buNone/>
              <a:defRPr/>
            </a:pPr>
            <a:r>
              <a:rPr lang="en-US" sz="3200" dirty="0" smtClean="0">
                <a:latin typeface="Times New Roman" panose="02020603050405020304" pitchFamily="18" charset="0"/>
                <a:cs typeface="Times New Roman" panose="02020603050405020304" pitchFamily="18" charset="0"/>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4FD6D1-44ED-4F38-A06E-383F3933C31D}" type="slidenum">
              <a:rPr lang="en-US">
                <a:solidFill>
                  <a:schemeClr val="bg1"/>
                </a:solidFill>
                <a:latin typeface="Verdana" panose="020B0604030504040204" pitchFamily="34" charset="0"/>
              </a:rPr>
              <a:pPr eaLnBrk="1" hangingPunct="1"/>
              <a:t>41</a:t>
            </a:fld>
            <a:endParaRPr lang="en-US">
              <a:solidFill>
                <a:schemeClr val="bg1"/>
              </a:solidFill>
              <a:latin typeface="Verdana" panose="020B0604030504040204" pitchFamily="34" charset="0"/>
            </a:endParaRPr>
          </a:p>
        </p:txBody>
      </p:sp>
      <p:sp>
        <p:nvSpPr>
          <p:cNvPr id="1024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28650" y="1"/>
            <a:ext cx="7886700" cy="914400"/>
          </a:xfrm>
        </p:spPr>
        <p:txBody>
          <a:bodyPr/>
          <a:lstStyle/>
          <a:p>
            <a:pPr eaLnBrk="1" hangingPunct="1"/>
            <a:r>
              <a:rPr lang="en-US" dirty="0" err="1" smtClean="0"/>
              <a:t>Từ</a:t>
            </a:r>
            <a:r>
              <a:rPr lang="en-US" dirty="0" smtClean="0"/>
              <a:t> </a:t>
            </a:r>
            <a:r>
              <a:rPr lang="en-US" dirty="0" err="1" smtClean="0"/>
              <a:t>khóa</a:t>
            </a:r>
            <a:r>
              <a:rPr lang="en-US" dirty="0" smtClean="0"/>
              <a:t> </a:t>
            </a:r>
            <a:r>
              <a:rPr lang="en-US" dirty="0" err="1" smtClean="0"/>
              <a:t>truy</a:t>
            </a:r>
            <a:r>
              <a:rPr lang="en-US" dirty="0" smtClean="0"/>
              <a:t> </a:t>
            </a:r>
            <a:r>
              <a:rPr lang="en-US" dirty="0" err="1" smtClean="0"/>
              <a:t>xuất</a:t>
            </a:r>
            <a:endParaRPr lang="en-US" dirty="0" smtClean="0">
              <a:solidFill>
                <a:schemeClr val="accent1"/>
              </a:solidFill>
            </a:endParaRPr>
          </a:p>
        </p:txBody>
      </p:sp>
      <p:sp>
        <p:nvSpPr>
          <p:cNvPr id="25" name="Content Placeholder 2"/>
          <p:cNvSpPr>
            <a:spLocks noGrp="1"/>
          </p:cNvSpPr>
          <p:nvPr>
            <p:ph idx="4294967295"/>
          </p:nvPr>
        </p:nvSpPr>
        <p:spPr>
          <a:xfrm>
            <a:off x="628650" y="1636712"/>
            <a:ext cx="7886700" cy="4840287"/>
          </a:xfrm>
        </p:spPr>
        <p:txBody>
          <a:bodyPr>
            <a:noAutofit/>
          </a:bodyPr>
          <a:lstStyle/>
          <a:p>
            <a:pPr marL="339725" indent="-339725" algn="just">
              <a:lnSpc>
                <a:spcPct val="110000"/>
              </a:lnSpc>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private </a:t>
            </a:r>
            <a:r>
              <a:rPr lang="vi-VN" sz="3200" dirty="0">
                <a:latin typeface="Times New Roman" panose="02020603050405020304" pitchFamily="18" charset="0"/>
                <a:cs typeface="Times New Roman" panose="02020603050405020304" pitchFamily="18" charset="0"/>
              </a:rPr>
              <a:t>(mặc định)</a:t>
            </a:r>
            <a:r>
              <a:rPr lang="en-US" sz="3200" dirty="0">
                <a:latin typeface="Times New Roman" panose="02020603050405020304" pitchFamily="18" charset="0"/>
                <a:cs typeface="Times New Roman" panose="02020603050405020304" pitchFamily="18" charset="0"/>
              </a:rPr>
              <a:t>:</a:t>
            </a:r>
            <a:r>
              <a:rPr lang="vi-VN"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T</a:t>
            </a:r>
            <a:r>
              <a:rPr lang="vi-VN" sz="3200" dirty="0" smtClean="0">
                <a:latin typeface="Times New Roman" panose="02020603050405020304" pitchFamily="18" charset="0"/>
                <a:cs typeface="Times New Roman" panose="02020603050405020304" pitchFamily="18" charset="0"/>
              </a:rPr>
              <a:t>ruy </a:t>
            </a:r>
            <a:r>
              <a:rPr lang="vi-VN" sz="3200" dirty="0">
                <a:latin typeface="Times New Roman" panose="02020603050405020304" pitchFamily="18" charset="0"/>
                <a:cs typeface="Times New Roman" panose="02020603050405020304" pitchFamily="18" charset="0"/>
              </a:rPr>
              <a:t>xuất trong nội bộ lớp</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thường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a:t>
            </a:r>
          </a:p>
          <a:p>
            <a:pPr marL="339725" indent="-339725" algn="just">
              <a:lnSpc>
                <a:spcPct val="110000"/>
              </a:lnSpc>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protected</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Truy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xuất</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trong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nội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bộ</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con (</a:t>
            </a:r>
            <a:r>
              <a:rPr lang="en-US" sz="3200" dirty="0" err="1" smtClean="0">
                <a:latin typeface="Times New Roman" panose="02020603050405020304" pitchFamily="18" charset="0"/>
                <a:cs typeface="Times New Roman" panose="02020603050405020304" pitchFamily="18" charset="0"/>
              </a:rPr>
              <a:t>được</a:t>
            </a:r>
            <a:r>
              <a:rPr lang="en-US" sz="3200" dirty="0" smtClean="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sử</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dụng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cho</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cơ</a:t>
            </a:r>
            <a:r>
              <a:rPr lang="en-US" sz="3200" dirty="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sở</a:t>
            </a:r>
            <a:r>
              <a:rPr lang="en-US" sz="3200" dirty="0" smtClean="0">
                <a:latin typeface="Times New Roman" panose="02020603050405020304" pitchFamily="18" charset="0"/>
                <a:cs typeface="Times New Roman" panose="02020603050405020304" pitchFamily="18" charset="0"/>
              </a:rPr>
              <a:t>)</a:t>
            </a:r>
          </a:p>
          <a:p>
            <a:pPr marL="339725" indent="-339725" algn="just">
              <a:lnSpc>
                <a:spcPct val="110000"/>
              </a:lnSpc>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public</a:t>
            </a:r>
            <a:r>
              <a:rPr lang="en-US" sz="3200" dirty="0" smtClean="0">
                <a:latin typeface="Times New Roman" panose="02020603050405020304" pitchFamily="18" charset="0"/>
                <a:cs typeface="Times New Roman" panose="02020603050405020304" pitchFamily="18" charset="0"/>
              </a:rPr>
              <a:t>:</a:t>
            </a:r>
            <a:r>
              <a:rPr lang="vi-VN" sz="3200" dirty="0" smtClean="0">
                <a:latin typeface="Times New Roman" panose="02020603050405020304" pitchFamily="18" charset="0"/>
                <a:cs typeface="Times New Roman" panose="02020603050405020304" pitchFamily="18" charset="0"/>
              </a:rPr>
              <a:t> Truy xuất mọi nơi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a:t>
            </a:r>
          </a:p>
          <a:p>
            <a:pPr marL="339725" indent="-339725" algn="just">
              <a:lnSpc>
                <a:spcPct val="110000"/>
              </a:lnSpc>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static: </a:t>
            </a:r>
            <a:r>
              <a:rPr lang="en-US" sz="3200" dirty="0" err="1" smtClean="0">
                <a:latin typeface="Times New Roman" panose="02020603050405020304" pitchFamily="18" charset="0"/>
                <a:cs typeface="Times New Roman" panose="02020603050405020304" pitchFamily="18" charset="0"/>
              </a:rPr>
              <a:t>truy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cần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khởi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tượng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của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784FD6D1-44ED-4F38-A06E-383F3933C31D}" type="slidenum">
              <a:rPr lang="en-US">
                <a:solidFill>
                  <a:schemeClr val="bg1"/>
                </a:solidFill>
                <a:latin typeface="Verdana" panose="020B0604030504040204" pitchFamily="34" charset="0"/>
              </a:rPr>
              <a:pPr eaLnBrk="1" hangingPunct="1"/>
              <a:t>42</a:t>
            </a:fld>
            <a:endParaRPr lang="en-US">
              <a:solidFill>
                <a:schemeClr val="bg1"/>
              </a:solidFill>
              <a:latin typeface="Verdana" panose="020B0604030504040204" pitchFamily="34" charset="0"/>
            </a:endParaRPr>
          </a:p>
        </p:txBody>
      </p:sp>
      <p:sp>
        <p:nvSpPr>
          <p:cNvPr id="1024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extLst>
      <p:ext uri="{BB962C8B-B14F-4D97-AF65-F5344CB8AC3E}">
        <p14:creationId xmlns:p14="http://schemas.microsoft.com/office/powerpoint/2010/main" xmlns="" val="64449189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a:xfrm>
            <a:off x="628650" y="1"/>
            <a:ext cx="7886700" cy="990600"/>
          </a:xfrm>
        </p:spPr>
        <p:txBody>
          <a:bodyPr>
            <a:normAutofit/>
          </a:bodyPr>
          <a:lstStyle/>
          <a:p>
            <a:pPr eaLnBrk="1" hangingPunct="1"/>
            <a:r>
              <a:rPr lang="en-US" dirty="0" smtClean="0"/>
              <a:t>VD: </a:t>
            </a:r>
            <a:r>
              <a:rPr lang="en-US" dirty="0" err="1" smtClean="0"/>
              <a:t>định</a:t>
            </a:r>
            <a:r>
              <a:rPr lang="en-US" dirty="0" smtClean="0"/>
              <a:t> </a:t>
            </a:r>
            <a:r>
              <a:rPr lang="en-US" dirty="0" err="1" smtClean="0"/>
              <a:t>nghĩa</a:t>
            </a:r>
            <a:r>
              <a:rPr lang="en-US" dirty="0" smtClean="0"/>
              <a:t> </a:t>
            </a:r>
            <a:r>
              <a:rPr lang="en-US" dirty="0" err="1" smtClean="0"/>
              <a:t>lớp</a:t>
            </a:r>
            <a:r>
              <a:rPr lang="en-US" dirty="0" smtClean="0"/>
              <a:t> </a:t>
            </a:r>
            <a:r>
              <a:rPr lang="en-US" dirty="0" err="1" smtClean="0"/>
              <a:t>CHocSinh</a:t>
            </a:r>
            <a:endParaRPr lang="en-US" dirty="0" smtClean="0">
              <a:solidFill>
                <a:schemeClr val="accent1"/>
              </a:solidFill>
            </a:endParaRPr>
          </a:p>
        </p:txBody>
      </p:sp>
      <p:sp>
        <p:nvSpPr>
          <p:cNvPr id="11269" name="Content Placeholder 2"/>
          <p:cNvSpPr>
            <a:spLocks noGrp="1"/>
          </p:cNvSpPr>
          <p:nvPr>
            <p:ph idx="4294967295"/>
          </p:nvPr>
        </p:nvSpPr>
        <p:spPr>
          <a:xfrm>
            <a:off x="628650" y="1712913"/>
            <a:ext cx="7886700" cy="4953000"/>
          </a:xfrm>
        </p:spPr>
        <p:txBody>
          <a:bodyPr>
            <a:noAutofit/>
          </a:bodyPr>
          <a:lstStyle/>
          <a:p>
            <a:pPr marL="0" indent="0" eaLnBrk="1" hangingPunct="1">
              <a:lnSpc>
                <a:spcPct val="100000"/>
              </a:lnSpc>
              <a:buFont typeface="Wingdings" panose="05000000000000000000" pitchFamily="2" charset="2"/>
              <a:buNone/>
            </a:pPr>
            <a:r>
              <a:rPr lang="en-US" sz="2400" dirty="0" smtClean="0">
                <a:solidFill>
                  <a:srgbClr val="FF0000"/>
                </a:solidFill>
                <a:latin typeface="Times New Roman" panose="02020603050405020304" pitchFamily="18" charset="0"/>
                <a:cs typeface="Times New Roman" panose="02020603050405020304" pitchFamily="18" charset="0"/>
              </a:rPr>
              <a:t>public</a:t>
            </a:r>
            <a:r>
              <a:rPr lang="en-US" sz="2400" dirty="0" smtClean="0">
                <a:latin typeface="Times New Roman" panose="02020603050405020304" pitchFamily="18" charset="0"/>
                <a:cs typeface="Times New Roman" panose="02020603050405020304" pitchFamily="18" charset="0"/>
              </a:rPr>
              <a:t> class </a:t>
            </a:r>
            <a:r>
              <a:rPr lang="en-US" sz="2400" dirty="0" err="1" smtClean="0">
                <a:latin typeface="Times New Roman" panose="02020603050405020304" pitchFamily="18" charset="0"/>
                <a:cs typeface="Times New Roman" panose="02020603050405020304" pitchFamily="18" charset="0"/>
              </a:rPr>
              <a:t>CHocSinh</a:t>
            </a:r>
            <a:endParaRPr lang="en-US" sz="2400" dirty="0" smtClean="0">
              <a:latin typeface="Times New Roman" panose="02020603050405020304" pitchFamily="18" charset="0"/>
              <a:cs typeface="Times New Roman" panose="02020603050405020304" pitchFamily="18" charset="0"/>
            </a:endParaRP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private</a:t>
            </a:r>
            <a:r>
              <a:rPr lang="en-US" sz="2400" dirty="0" smtClean="0">
                <a:latin typeface="Times New Roman" panose="02020603050405020304" pitchFamily="18" charset="0"/>
                <a:cs typeface="Times New Roman" panose="02020603050405020304" pitchFamily="18" charset="0"/>
              </a:rPr>
              <a:t> string </a:t>
            </a:r>
            <a:r>
              <a:rPr lang="en-US" sz="2400" dirty="0" err="1" smtClean="0">
                <a:latin typeface="Times New Roman" panose="02020603050405020304" pitchFamily="18" charset="0"/>
                <a:cs typeface="Times New Roman" panose="02020603050405020304" pitchFamily="18" charset="0"/>
              </a:rPr>
              <a:t>hoten</a:t>
            </a:r>
            <a:r>
              <a:rPr lang="en-US" sz="2400" dirty="0" smtClean="0">
                <a:latin typeface="Times New Roman" panose="02020603050405020304" pitchFamily="18" charset="0"/>
                <a:cs typeface="Times New Roman" panose="02020603050405020304" pitchFamily="18" charset="0"/>
              </a:rPr>
              <a:t>;</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private</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toan</a:t>
            </a:r>
            <a:r>
              <a:rPr lang="en-US" sz="2400" dirty="0" smtClean="0">
                <a:latin typeface="Times New Roman" panose="02020603050405020304" pitchFamily="18" charset="0"/>
                <a:cs typeface="Times New Roman" panose="02020603050405020304" pitchFamily="18" charset="0"/>
              </a:rPr>
              <a:t>, van;</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private</a:t>
            </a:r>
            <a:r>
              <a:rPr lang="en-US" sz="2400" dirty="0" smtClean="0">
                <a:latin typeface="Times New Roman" panose="02020603050405020304" pitchFamily="18" charset="0"/>
                <a:cs typeface="Times New Roman" panose="02020603050405020304" pitchFamily="18" charset="0"/>
              </a:rPr>
              <a:t> float </a:t>
            </a:r>
            <a:r>
              <a:rPr lang="en-US" sz="2400" dirty="0" err="1" smtClean="0">
                <a:latin typeface="Times New Roman" panose="02020603050405020304" pitchFamily="18" charset="0"/>
                <a:cs typeface="Times New Roman" panose="02020603050405020304" pitchFamily="18" charset="0"/>
              </a:rPr>
              <a:t>dtb</a:t>
            </a:r>
            <a:r>
              <a:rPr lang="en-US" sz="2400" dirty="0" smtClean="0">
                <a:latin typeface="Times New Roman" panose="02020603050405020304" pitchFamily="18" charset="0"/>
                <a:cs typeface="Times New Roman" panose="02020603050405020304" pitchFamily="18" charset="0"/>
              </a:rPr>
              <a:t>;</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public</a:t>
            </a: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Nhap</a:t>
            </a:r>
            <a:r>
              <a:rPr lang="en-US" sz="2400" dirty="0" smtClean="0">
                <a:latin typeface="Times New Roman" panose="02020603050405020304" pitchFamily="18" charset="0"/>
                <a:cs typeface="Times New Roman" panose="02020603050405020304" pitchFamily="18" charset="0"/>
              </a:rPr>
              <a:t>()</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 }</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public</a:t>
            </a: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Xuat</a:t>
            </a:r>
            <a:r>
              <a:rPr lang="en-US" sz="2400" dirty="0" smtClean="0">
                <a:latin typeface="Times New Roman" panose="02020603050405020304" pitchFamily="18" charset="0"/>
                <a:cs typeface="Times New Roman" panose="02020603050405020304" pitchFamily="18" charset="0"/>
              </a:rPr>
              <a:t>()</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 }</a:t>
            </a:r>
          </a:p>
          <a:p>
            <a:pPr marL="0" indent="0" eaLnBrk="1" hangingPunct="1">
              <a:lnSpc>
                <a:spcPct val="100000"/>
              </a:lnSpc>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10E9398-1F40-4170-B912-ACA72E842FAE}" type="slidenum">
              <a:rPr lang="en-US">
                <a:solidFill>
                  <a:schemeClr val="bg1"/>
                </a:solidFill>
                <a:latin typeface="Verdana" panose="020B0604030504040204" pitchFamily="34" charset="0"/>
              </a:rPr>
              <a:pPr eaLnBrk="1" hangingPunct="1"/>
              <a:t>43</a:t>
            </a:fld>
            <a:endParaRPr lang="en-US">
              <a:solidFill>
                <a:schemeClr val="bg1"/>
              </a:solidFill>
              <a:latin typeface="Verdana" panose="020B0604030504040204" pitchFamily="34" charset="0"/>
            </a:endParaRPr>
          </a:p>
        </p:txBody>
      </p:sp>
      <p:sp>
        <p:nvSpPr>
          <p:cNvPr id="1126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628650" y="1"/>
            <a:ext cx="7886700" cy="914400"/>
          </a:xfrm>
        </p:spPr>
        <p:txBody>
          <a:bodyPr/>
          <a:lstStyle/>
          <a:p>
            <a:pPr eaLnBrk="1" hangingPunct="1"/>
            <a:r>
              <a:rPr lang="en-US" dirty="0" err="1" smtClean="0"/>
              <a:t>Tạo</a:t>
            </a:r>
            <a:r>
              <a:rPr lang="en-US" dirty="0" smtClean="0"/>
              <a:t> </a:t>
            </a:r>
            <a:r>
              <a:rPr lang="en-US" dirty="0" err="1" smtClean="0"/>
              <a:t>và</a:t>
            </a:r>
            <a:r>
              <a:rPr lang="en-US" dirty="0" smtClean="0"/>
              <a:t> </a:t>
            </a:r>
            <a:r>
              <a:rPr lang="en-US" dirty="0" err="1" smtClean="0"/>
              <a:t>sử</a:t>
            </a:r>
            <a:r>
              <a:rPr lang="en-US" dirty="0" smtClean="0"/>
              <a:t> </a:t>
            </a:r>
            <a:r>
              <a:rPr lang="en-US" dirty="0" err="1" smtClean="0"/>
              <a:t>dụng</a:t>
            </a:r>
            <a:r>
              <a:rPr lang="en-US" dirty="0" smtClean="0"/>
              <a:t> </a:t>
            </a:r>
            <a:r>
              <a:rPr lang="en-US" dirty="0" err="1" smtClean="0"/>
              <a:t>đối</a:t>
            </a:r>
            <a:r>
              <a:rPr lang="en-US" dirty="0" smtClean="0"/>
              <a:t> </a:t>
            </a:r>
            <a:r>
              <a:rPr lang="en-US" dirty="0" err="1" smtClean="0"/>
              <a:t>tượng</a:t>
            </a:r>
            <a:endParaRPr lang="en-US" dirty="0" smtClean="0">
              <a:solidFill>
                <a:schemeClr val="accent1"/>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FDC97B59-DC3C-4AD9-BF13-F1A7E99E26C1}" type="slidenum">
              <a:rPr lang="en-US">
                <a:solidFill>
                  <a:schemeClr val="bg1"/>
                </a:solidFill>
                <a:latin typeface="Verdana" panose="020B0604030504040204" pitchFamily="34" charset="0"/>
              </a:rPr>
              <a:pPr eaLnBrk="1" hangingPunct="1"/>
              <a:t>44</a:t>
            </a:fld>
            <a:endParaRPr lang="en-US">
              <a:solidFill>
                <a:schemeClr val="bg1"/>
              </a:solidFill>
              <a:latin typeface="Verdana" panose="020B0604030504040204" pitchFamily="34" charset="0"/>
            </a:endParaRPr>
          </a:p>
        </p:txBody>
      </p:sp>
      <p:sp>
        <p:nvSpPr>
          <p:cNvPr id="12291"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12293" name="Content Placeholder 2"/>
          <p:cNvSpPr txBox="1">
            <a:spLocks/>
          </p:cNvSpPr>
          <p:nvPr/>
        </p:nvSpPr>
        <p:spPr bwMode="gray">
          <a:xfrm>
            <a:off x="628650" y="1219200"/>
            <a:ext cx="8286750" cy="53340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lstStyle>
            <a:lvl1pPr marL="342900" indent="-342900" eaLnBrk="0" hangingPunct="0">
              <a:defRPr>
                <a:solidFill>
                  <a:schemeClr val="tx1"/>
                </a:solidFill>
                <a:latin typeface="Arial" pitchFamily="34" charset="0"/>
              </a:defRPr>
            </a:lvl1pPr>
            <a:lvl2pPr marL="742950" indent="-285750" eaLnBrk="0" hangingPunct="0">
              <a:defRPr>
                <a:solidFill>
                  <a:schemeClr val="tx1"/>
                </a:solidFill>
                <a:latin typeface="Arial" pitchFamily="34" charset="0"/>
              </a:defRPr>
            </a:lvl2pPr>
            <a:lvl3pPr marL="1143000" indent="-228600" eaLnBrk="0" hangingPunct="0">
              <a:defRPr>
                <a:solidFill>
                  <a:schemeClr val="tx1"/>
                </a:solidFill>
                <a:latin typeface="Arial" pitchFamily="34" charset="0"/>
              </a:defRPr>
            </a:lvl3pPr>
            <a:lvl4pPr marL="1600200" indent="-228600" eaLnBrk="0" hangingPunct="0">
              <a:defRPr>
                <a:solidFill>
                  <a:schemeClr val="tx1"/>
                </a:solidFill>
                <a:latin typeface="Arial" pitchFamily="34" charset="0"/>
              </a:defRPr>
            </a:lvl4pPr>
            <a:lvl5pPr marL="2057400" indent="-228600" eaLnBrk="0" hangingPunct="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lnSpc>
                <a:spcPct val="150000"/>
              </a:lnSpc>
              <a:spcBef>
                <a:spcPct val="20000"/>
              </a:spcBef>
              <a:buClr>
                <a:schemeClr val="hlink"/>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Tạo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tượng</a:t>
            </a:r>
            <a:endParaRPr lang="en-US" sz="3200" dirty="0" smtClean="0">
              <a:latin typeface="Times New Roman" panose="02020603050405020304" pitchFamily="18" charset="0"/>
              <a:cs typeface="Times New Roman" panose="02020603050405020304" pitchFamily="18" charset="0"/>
            </a:endParaRPr>
          </a:p>
          <a:p>
            <a:pPr lvl="1" eaLnBrk="1" hangingPunct="1">
              <a:lnSpc>
                <a:spcPct val="150000"/>
              </a:lnSpc>
              <a:spcBef>
                <a:spcPct val="20000"/>
              </a:spcBef>
              <a:buClr>
                <a:schemeClr val="accent1"/>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&lt;</a:t>
            </a:r>
            <a:r>
              <a:rPr lang="en-US" sz="3200" dirty="0" err="1" smtClean="0">
                <a:latin typeface="Times New Roman" panose="02020603050405020304" pitchFamily="18" charset="0"/>
                <a:cs typeface="Times New Roman" panose="02020603050405020304" pitchFamily="18" charset="0"/>
              </a:rPr>
              <a:t>TênLớp</a:t>
            </a:r>
            <a:r>
              <a:rPr lang="en-US" sz="3200" dirty="0" smtClean="0">
                <a:latin typeface="Times New Roman" panose="02020603050405020304" pitchFamily="18" charset="0"/>
                <a:cs typeface="Times New Roman" panose="02020603050405020304" pitchFamily="18" charset="0"/>
              </a:rPr>
              <a:t>&gt; </a:t>
            </a:r>
            <a:r>
              <a:rPr lang="en-US" sz="3200" dirty="0" err="1" smtClean="0">
                <a:latin typeface="Times New Roman" panose="02020603050405020304" pitchFamily="18" charset="0"/>
                <a:cs typeface="Times New Roman" panose="02020603050405020304" pitchFamily="18" charset="0"/>
              </a:rPr>
              <a:t>TênĐốiTượng</a:t>
            </a:r>
            <a:r>
              <a:rPr lang="en-US" sz="3200" dirty="0" smtClean="0">
                <a:latin typeface="Times New Roman" panose="02020603050405020304" pitchFamily="18" charset="0"/>
                <a:cs typeface="Times New Roman" panose="02020603050405020304" pitchFamily="18" charset="0"/>
              </a:rPr>
              <a:t> = </a:t>
            </a:r>
            <a:r>
              <a:rPr lang="en-US" sz="3200" dirty="0" smtClean="0">
                <a:solidFill>
                  <a:srgbClr val="FF0000"/>
                </a:solidFill>
                <a:latin typeface="Times New Roman" panose="02020603050405020304" pitchFamily="18" charset="0"/>
                <a:cs typeface="Times New Roman" panose="02020603050405020304" pitchFamily="18" charset="0"/>
              </a:rPr>
              <a:t>new</a:t>
            </a:r>
            <a:r>
              <a:rPr lang="en-US" sz="3200" dirty="0" smtClean="0">
                <a:latin typeface="Times New Roman" panose="02020603050405020304" pitchFamily="18" charset="0"/>
                <a:cs typeface="Times New Roman" panose="02020603050405020304" pitchFamily="18" charset="0"/>
              </a:rPr>
              <a:t> &lt;</a:t>
            </a:r>
            <a:r>
              <a:rPr lang="en-US" sz="3200" dirty="0" err="1" smtClean="0">
                <a:latin typeface="Times New Roman" panose="02020603050405020304" pitchFamily="18" charset="0"/>
                <a:cs typeface="Times New Roman" panose="02020603050405020304" pitchFamily="18" charset="0"/>
              </a:rPr>
              <a:t>TênLớp</a:t>
            </a:r>
            <a:r>
              <a:rPr lang="en-US" sz="3200" dirty="0" smtClean="0">
                <a:latin typeface="Times New Roman" panose="02020603050405020304" pitchFamily="18" charset="0"/>
                <a:cs typeface="Times New Roman" panose="02020603050405020304" pitchFamily="18" charset="0"/>
              </a:rPr>
              <a:t>&gt;();</a:t>
            </a:r>
          </a:p>
          <a:p>
            <a:pPr lvl="1" eaLnBrk="1" hangingPunct="1">
              <a:lnSpc>
                <a:spcPct val="150000"/>
              </a:lnSpc>
              <a:spcBef>
                <a:spcPct val="20000"/>
              </a:spcBef>
              <a:buClr>
                <a:schemeClr val="accent1"/>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VD: HOCSINH </a:t>
            </a:r>
            <a:r>
              <a:rPr lang="en-US" sz="3200" i="1" dirty="0" err="1" smtClean="0">
                <a:latin typeface="Times New Roman" panose="02020603050405020304" pitchFamily="18" charset="0"/>
                <a:cs typeface="Times New Roman" panose="02020603050405020304" pitchFamily="18" charset="0"/>
              </a:rPr>
              <a:t>hsA</a:t>
            </a:r>
            <a:r>
              <a:rPr lang="en-US" sz="3200" i="1" dirty="0" smtClean="0">
                <a:latin typeface="Times New Roman" panose="02020603050405020304" pitchFamily="18" charset="0"/>
                <a:cs typeface="Times New Roman" panose="02020603050405020304" pitchFamily="18" charset="0"/>
              </a:rPr>
              <a:t> = </a:t>
            </a:r>
            <a:r>
              <a:rPr lang="en-US" sz="3200" i="1" dirty="0" smtClean="0">
                <a:solidFill>
                  <a:srgbClr val="FF0000"/>
                </a:solidFill>
                <a:latin typeface="Times New Roman" panose="02020603050405020304" pitchFamily="18" charset="0"/>
                <a:cs typeface="Times New Roman" panose="02020603050405020304" pitchFamily="18" charset="0"/>
              </a:rPr>
              <a:t>new</a:t>
            </a:r>
            <a:r>
              <a:rPr lang="en-US" sz="3200" i="1" dirty="0" smtClean="0">
                <a:latin typeface="Times New Roman" panose="02020603050405020304" pitchFamily="18" charset="0"/>
                <a:cs typeface="Times New Roman" panose="02020603050405020304" pitchFamily="18" charset="0"/>
              </a:rPr>
              <a:t> HOCSINH();</a:t>
            </a:r>
          </a:p>
          <a:p>
            <a:pPr eaLnBrk="1" hangingPunct="1">
              <a:lnSpc>
                <a:spcPct val="150000"/>
              </a:lnSpc>
              <a:spcBef>
                <a:spcPct val="20000"/>
              </a:spcBef>
              <a:buClr>
                <a:schemeClr val="hlink"/>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tượng</a:t>
            </a:r>
            <a:endParaRPr lang="en-US" sz="3200" dirty="0">
              <a:latin typeface="Times New Roman" panose="02020603050405020304" pitchFamily="18" charset="0"/>
              <a:cs typeface="Times New Roman" panose="02020603050405020304" pitchFamily="18" charset="0"/>
            </a:endParaRPr>
          </a:p>
          <a:p>
            <a:pPr marL="0" indent="0" eaLnBrk="1" hangingPunct="1">
              <a:lnSpc>
                <a:spcPct val="150000"/>
              </a:lnSpc>
              <a:spcBef>
                <a:spcPct val="20000"/>
              </a:spcBef>
              <a:buClr>
                <a:schemeClr val="hlink"/>
              </a:buClr>
              <a:defRPr/>
            </a:pPr>
            <a:r>
              <a:rPr lang="en-US" sz="3200" dirty="0" err="1" smtClean="0">
                <a:latin typeface="Times New Roman" panose="02020603050405020304" pitchFamily="18" charset="0"/>
                <a:cs typeface="Times New Roman" panose="02020603050405020304" pitchFamily="18" charset="0"/>
              </a:rPr>
              <a:t>TênĐốiTượng.TênPhươngThức</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a:t>
            </a:r>
          </a:p>
          <a:p>
            <a:pPr lvl="1" eaLnBrk="1" hangingPunct="1">
              <a:spcBef>
                <a:spcPct val="20000"/>
              </a:spcBef>
              <a:buClr>
                <a:schemeClr val="accent1"/>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VD:	</a:t>
            </a:r>
            <a:r>
              <a:rPr lang="en-US" sz="3200" i="1" dirty="0" err="1" smtClean="0">
                <a:latin typeface="Times New Roman" panose="02020603050405020304" pitchFamily="18" charset="0"/>
                <a:cs typeface="Times New Roman" panose="02020603050405020304" pitchFamily="18" charset="0"/>
              </a:rPr>
              <a:t>hsA.Nhap</a:t>
            </a:r>
            <a:r>
              <a:rPr lang="en-US" sz="3200" i="1" dirty="0" smtClean="0">
                <a:latin typeface="Times New Roman" panose="02020603050405020304" pitchFamily="18" charset="0"/>
                <a:cs typeface="Times New Roman" panose="02020603050405020304" pitchFamily="18" charset="0"/>
              </a:rPr>
              <a:t>();</a:t>
            </a:r>
          </a:p>
          <a:p>
            <a:pPr lvl="1" eaLnBrk="1" hangingPunct="1">
              <a:spcBef>
                <a:spcPct val="20000"/>
              </a:spcBef>
              <a:buClr>
                <a:schemeClr val="accent1"/>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	</a:t>
            </a:r>
            <a:r>
              <a:rPr lang="en-US" sz="3200" i="1" dirty="0">
                <a:latin typeface="Times New Roman" panose="02020603050405020304" pitchFamily="18" charset="0"/>
                <a:cs typeface="Times New Roman" panose="02020603050405020304" pitchFamily="18" charset="0"/>
              </a:rPr>
              <a:t>	</a:t>
            </a: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hsA.Xuat</a:t>
            </a:r>
            <a:r>
              <a:rPr lang="en-US" sz="3200" i="1" dirty="0" smtClean="0">
                <a:latin typeface="Times New Roman" panose="02020603050405020304" pitchFamily="18" charset="0"/>
                <a:cs typeface="Times New Roman" panose="02020603050405020304" pitchFamily="18" charset="0"/>
              </a:rPr>
              <a:t>();	</a:t>
            </a:r>
          </a:p>
          <a:p>
            <a:pPr eaLnBrk="1" hangingPunct="1">
              <a:lnSpc>
                <a:spcPct val="150000"/>
              </a:lnSpc>
              <a:spcBef>
                <a:spcPct val="20000"/>
              </a:spcBef>
              <a:buClr>
                <a:schemeClr val="hlink"/>
              </a:buClr>
              <a:buFont typeface="Wingdings" pitchFamily="2" charset="2"/>
              <a:buNone/>
              <a:defRPr/>
            </a:pPr>
            <a:endParaRPr lang="en-US" sz="3200" dirty="0" smtClean="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a:xfrm>
            <a:off x="628650" y="1"/>
            <a:ext cx="7886700" cy="914400"/>
          </a:xfrm>
        </p:spPr>
        <p:txBody>
          <a:bodyPr>
            <a:noAutofit/>
          </a:bodyPr>
          <a:lstStyle/>
          <a:p>
            <a:pPr algn="just"/>
            <a:r>
              <a:rPr lang="en-US" sz="2400" dirty="0" smtClean="0"/>
              <a:t>VD: </a:t>
            </a:r>
            <a:r>
              <a:rPr lang="en-US" sz="2400" dirty="0" err="1"/>
              <a:t>Nhập</a:t>
            </a:r>
            <a:r>
              <a:rPr lang="en-US" sz="2400" dirty="0"/>
              <a:t> </a:t>
            </a:r>
            <a:r>
              <a:rPr lang="en-US" sz="2400" dirty="0" err="1"/>
              <a:t>vào</a:t>
            </a:r>
            <a:r>
              <a:rPr lang="en-US" sz="2400" dirty="0"/>
              <a:t> </a:t>
            </a:r>
            <a:r>
              <a:rPr lang="en-US" sz="2400" dirty="0" err="1"/>
              <a:t>họ</a:t>
            </a:r>
            <a:r>
              <a:rPr lang="en-US" sz="2400" dirty="0"/>
              <a:t> </a:t>
            </a:r>
            <a:r>
              <a:rPr lang="en-US" sz="2400" dirty="0" err="1"/>
              <a:t>tên</a:t>
            </a:r>
            <a:r>
              <a:rPr lang="en-US" sz="2400" dirty="0"/>
              <a:t>, </a:t>
            </a:r>
            <a:r>
              <a:rPr lang="en-US" sz="2400" dirty="0" err="1"/>
              <a:t>điểm</a:t>
            </a:r>
            <a:r>
              <a:rPr lang="en-US" sz="2400" dirty="0"/>
              <a:t> </a:t>
            </a:r>
            <a:r>
              <a:rPr lang="en-US" sz="2400" dirty="0" err="1"/>
              <a:t>văn</a:t>
            </a:r>
            <a:r>
              <a:rPr lang="en-US" sz="2400" dirty="0"/>
              <a:t> </a:t>
            </a:r>
            <a:r>
              <a:rPr lang="en-US" sz="2400" dirty="0" err="1"/>
              <a:t>và</a:t>
            </a:r>
            <a:r>
              <a:rPr lang="en-US" sz="2400" dirty="0"/>
              <a:t> </a:t>
            </a:r>
            <a:r>
              <a:rPr lang="en-US" sz="2400" dirty="0" err="1"/>
              <a:t>điểm</a:t>
            </a:r>
            <a:r>
              <a:rPr lang="en-US" sz="2400" dirty="0"/>
              <a:t> </a:t>
            </a:r>
            <a:r>
              <a:rPr lang="en-US" sz="2400" dirty="0" err="1"/>
              <a:t>toán</a:t>
            </a:r>
            <a:r>
              <a:rPr lang="en-US" sz="2400" dirty="0"/>
              <a:t> </a:t>
            </a:r>
            <a:r>
              <a:rPr lang="en-US" sz="2400" dirty="0" err="1"/>
              <a:t>của</a:t>
            </a:r>
            <a:r>
              <a:rPr lang="en-US" sz="2400" dirty="0"/>
              <a:t> 1 </a:t>
            </a:r>
            <a:r>
              <a:rPr lang="en-US" sz="2400" dirty="0" err="1"/>
              <a:t>học</a:t>
            </a:r>
            <a:r>
              <a:rPr lang="en-US" sz="2400" dirty="0"/>
              <a:t> </a:t>
            </a:r>
            <a:r>
              <a:rPr lang="en-US" sz="2400" dirty="0" err="1"/>
              <a:t>sinh</a:t>
            </a:r>
            <a:r>
              <a:rPr lang="en-US" sz="2400" dirty="0"/>
              <a:t>. </a:t>
            </a:r>
            <a:r>
              <a:rPr lang="en-US" sz="2400" dirty="0" err="1"/>
              <a:t>Tính</a:t>
            </a:r>
            <a:r>
              <a:rPr lang="en-US" sz="2400" dirty="0"/>
              <a:t> </a:t>
            </a:r>
            <a:r>
              <a:rPr lang="en-US" sz="2400" dirty="0" err="1"/>
              <a:t>điểm</a:t>
            </a:r>
            <a:r>
              <a:rPr lang="en-US" sz="2400" dirty="0"/>
              <a:t> </a:t>
            </a:r>
            <a:r>
              <a:rPr lang="en-US" sz="2400" dirty="0" err="1"/>
              <a:t>trung</a:t>
            </a:r>
            <a:r>
              <a:rPr lang="en-US" sz="2400" dirty="0"/>
              <a:t> </a:t>
            </a:r>
            <a:r>
              <a:rPr lang="en-US" sz="2400" dirty="0" err="1"/>
              <a:t>bình</a:t>
            </a:r>
            <a:r>
              <a:rPr lang="en-US" sz="2400" dirty="0"/>
              <a:t> </a:t>
            </a:r>
            <a:r>
              <a:rPr lang="en-US" sz="2400" dirty="0" err="1"/>
              <a:t>và</a:t>
            </a:r>
            <a:r>
              <a:rPr lang="en-US" sz="2400" dirty="0"/>
              <a:t> in </a:t>
            </a:r>
            <a:r>
              <a:rPr lang="en-US" sz="2400" dirty="0" err="1" smtClean="0"/>
              <a:t>kết</a:t>
            </a:r>
            <a:r>
              <a:rPr lang="en-US" sz="2400" dirty="0" smtClean="0"/>
              <a:t> </a:t>
            </a:r>
            <a:r>
              <a:rPr lang="en-US" sz="2400" dirty="0" err="1" smtClean="0"/>
              <a:t>quả</a:t>
            </a:r>
            <a:endParaRPr lang="en-US" sz="2400" dirty="0" smtClean="0">
              <a:solidFill>
                <a:schemeClr val="accent1"/>
              </a:solidFill>
            </a:endParaRPr>
          </a:p>
        </p:txBody>
      </p:sp>
      <p:sp>
        <p:nvSpPr>
          <p:cNvPr id="6" name="Content Placeholder 2"/>
          <p:cNvSpPr>
            <a:spLocks noGrp="1"/>
          </p:cNvSpPr>
          <p:nvPr>
            <p:ph idx="4294967295"/>
          </p:nvPr>
        </p:nvSpPr>
        <p:spPr>
          <a:xfrm>
            <a:off x="304800" y="1504583"/>
            <a:ext cx="8686800" cy="5337176"/>
          </a:xfrm>
        </p:spPr>
        <p:txBody>
          <a:bodyPr>
            <a:noAutofit/>
          </a:bodyPr>
          <a:lstStyle/>
          <a:p>
            <a:pPr marL="0" indent="0" algn="just" eaLnBrk="1" fontAlgn="auto" hangingPunct="1">
              <a:lnSpc>
                <a:spcPct val="100000"/>
              </a:lnSpc>
              <a:spcBef>
                <a:spcPts val="0"/>
              </a:spcBef>
              <a:spcAft>
                <a:spcPts val="0"/>
              </a:spcAft>
              <a:buFont typeface="Wingdings" panose="05000000000000000000" pitchFamily="2" charset="2"/>
              <a:buNone/>
              <a:defRPr/>
            </a:pPr>
            <a:r>
              <a:rPr lang="en-US" sz="2000" b="0" dirty="0" smtClean="0">
                <a:solidFill>
                  <a:srgbClr val="FF0000"/>
                </a:solidFill>
                <a:latin typeface="Times New Roman" panose="02020603050405020304" pitchFamily="18" charset="0"/>
                <a:cs typeface="Times New Roman" panose="02020603050405020304" pitchFamily="18" charset="0"/>
              </a:rPr>
              <a:t>public </a:t>
            </a:r>
            <a:r>
              <a:rPr lang="en-US" sz="2000" b="0" dirty="0" smtClean="0">
                <a:latin typeface="Times New Roman" panose="02020603050405020304" pitchFamily="18" charset="0"/>
                <a:cs typeface="Times New Roman" panose="02020603050405020304" pitchFamily="18" charset="0"/>
              </a:rPr>
              <a:t>class HOCSINH</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smtClean="0">
                <a:solidFill>
                  <a:srgbClr val="FF0000"/>
                </a:solidFill>
                <a:latin typeface="Times New Roman" panose="02020603050405020304" pitchFamily="18" charset="0"/>
                <a:cs typeface="Times New Roman" panose="02020603050405020304" pitchFamily="18" charset="0"/>
              </a:rPr>
              <a:t>private</a:t>
            </a:r>
            <a:r>
              <a:rPr lang="en-US" sz="2000" b="0" dirty="0" smtClean="0">
                <a:latin typeface="Times New Roman" panose="02020603050405020304" pitchFamily="18" charset="0"/>
                <a:cs typeface="Times New Roman" panose="02020603050405020304" pitchFamily="18" charset="0"/>
              </a:rPr>
              <a:t> string </a:t>
            </a:r>
            <a:r>
              <a:rPr lang="en-US" sz="2000" b="0" dirty="0" err="1" smtClean="0">
                <a:latin typeface="Times New Roman" panose="02020603050405020304" pitchFamily="18" charset="0"/>
                <a:cs typeface="Times New Roman" panose="02020603050405020304" pitchFamily="18" charset="0"/>
              </a:rPr>
              <a:t>hoten</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smtClean="0">
                <a:solidFill>
                  <a:srgbClr val="FF0000"/>
                </a:solidFill>
                <a:latin typeface="Times New Roman" panose="02020603050405020304" pitchFamily="18" charset="0"/>
                <a:cs typeface="Times New Roman" panose="02020603050405020304" pitchFamily="18" charset="0"/>
              </a:rPr>
              <a:t>private</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int</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toan</a:t>
            </a:r>
            <a:r>
              <a:rPr lang="en-US" sz="2000" b="0" dirty="0" smtClean="0">
                <a:latin typeface="Times New Roman" panose="02020603050405020304" pitchFamily="18" charset="0"/>
                <a:cs typeface="Times New Roman" panose="02020603050405020304" pitchFamily="18" charset="0"/>
              </a:rPr>
              <a:t>, van;</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smtClean="0">
                <a:solidFill>
                  <a:srgbClr val="FF0000"/>
                </a:solidFill>
                <a:latin typeface="Times New Roman" panose="02020603050405020304" pitchFamily="18" charset="0"/>
                <a:cs typeface="Times New Roman" panose="02020603050405020304" pitchFamily="18" charset="0"/>
              </a:rPr>
              <a:t>private</a:t>
            </a:r>
            <a:r>
              <a:rPr lang="en-US" sz="2000" b="0" dirty="0" smtClean="0">
                <a:latin typeface="Times New Roman" panose="02020603050405020304" pitchFamily="18" charset="0"/>
                <a:cs typeface="Times New Roman" panose="02020603050405020304" pitchFamily="18" charset="0"/>
              </a:rPr>
              <a:t> float </a:t>
            </a:r>
            <a:r>
              <a:rPr lang="en-US" sz="2000" b="0" dirty="0" err="1" smtClean="0">
                <a:latin typeface="Times New Roman" panose="02020603050405020304" pitchFamily="18" charset="0"/>
                <a:cs typeface="Times New Roman" panose="02020603050405020304" pitchFamily="18" charset="0"/>
              </a:rPr>
              <a:t>dtb</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smtClean="0">
                <a:solidFill>
                  <a:srgbClr val="FF0000"/>
                </a:solidFill>
                <a:latin typeface="Times New Roman" panose="02020603050405020304" pitchFamily="18" charset="0"/>
                <a:cs typeface="Times New Roman" panose="02020603050405020304" pitchFamily="18" charset="0"/>
              </a:rPr>
              <a:t>public</a:t>
            </a:r>
            <a:r>
              <a:rPr lang="en-US" sz="2000" b="0" dirty="0" smtClean="0">
                <a:latin typeface="Times New Roman" panose="02020603050405020304" pitchFamily="18" charset="0"/>
                <a:cs typeface="Times New Roman" panose="02020603050405020304" pitchFamily="18" charset="0"/>
              </a:rPr>
              <a:t> void </a:t>
            </a:r>
            <a:r>
              <a:rPr lang="en-US" sz="2000" b="0" dirty="0" err="1" smtClean="0">
                <a:latin typeface="Times New Roman" panose="02020603050405020304" pitchFamily="18" charset="0"/>
                <a:cs typeface="Times New Roman" panose="02020603050405020304" pitchFamily="18" charset="0"/>
              </a:rPr>
              <a:t>Nhap</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Console.Write</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Nhap</a:t>
            </a:r>
            <a:r>
              <a:rPr lang="en-US" sz="2000" b="0" dirty="0" smtClean="0">
                <a:latin typeface="Times New Roman" panose="02020603050405020304" pitchFamily="18" charset="0"/>
                <a:cs typeface="Times New Roman" panose="02020603050405020304" pitchFamily="18" charset="0"/>
              </a:rPr>
              <a:t> ho ten: ");</a:t>
            </a:r>
            <a:r>
              <a:rPr lang="en-US" sz="2000" b="0" dirty="0">
                <a:latin typeface="Times New Roman" panose="02020603050405020304" pitchFamily="18" charset="0"/>
                <a:cs typeface="Times New Roman" panose="02020603050405020304" pitchFamily="18" charset="0"/>
              </a:rPr>
              <a:t> </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hoten</a:t>
            </a:r>
            <a:r>
              <a:rPr lang="en-US" sz="2000" b="0" dirty="0" smtClean="0">
                <a:latin typeface="Times New Roman" panose="02020603050405020304" pitchFamily="18" charset="0"/>
                <a:cs typeface="Times New Roman" panose="02020603050405020304" pitchFamily="18" charset="0"/>
              </a:rPr>
              <a:t> = </a:t>
            </a:r>
            <a:r>
              <a:rPr lang="en-US" sz="2000" b="0" dirty="0" err="1" smtClean="0">
                <a:latin typeface="Times New Roman" panose="02020603050405020304" pitchFamily="18" charset="0"/>
                <a:cs typeface="Times New Roman" panose="02020603050405020304" pitchFamily="18" charset="0"/>
              </a:rPr>
              <a:t>Console.ReadLine</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Console.Write</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Nhap</a:t>
            </a:r>
            <a:r>
              <a:rPr lang="en-US" sz="2000" b="0" dirty="0" smtClean="0">
                <a:latin typeface="Times New Roman" panose="02020603050405020304" pitchFamily="18" charset="0"/>
                <a:cs typeface="Times New Roman" panose="02020603050405020304" pitchFamily="18" charset="0"/>
              </a:rPr>
              <a:t> diem van: "); </a:t>
            </a:r>
            <a:r>
              <a:rPr lang="en-US" sz="2000" b="0" dirty="0">
                <a:latin typeface="Times New Roman" panose="02020603050405020304" pitchFamily="18" charset="0"/>
                <a:cs typeface="Times New Roman" panose="02020603050405020304" pitchFamily="18" charset="0"/>
              </a:rPr>
              <a:t> </a:t>
            </a:r>
            <a:r>
              <a:rPr lang="en-US" sz="2000" b="0" dirty="0" smtClean="0">
                <a:latin typeface="Times New Roman" panose="02020603050405020304" pitchFamily="18" charset="0"/>
                <a:cs typeface="Times New Roman" panose="02020603050405020304" pitchFamily="18" charset="0"/>
              </a:rPr>
              <a:t>van = </a:t>
            </a:r>
            <a:r>
              <a:rPr lang="en-US" sz="2000" b="0" dirty="0" err="1" smtClean="0">
                <a:latin typeface="Times New Roman" panose="02020603050405020304" pitchFamily="18" charset="0"/>
                <a:cs typeface="Times New Roman" panose="02020603050405020304" pitchFamily="18" charset="0"/>
              </a:rPr>
              <a:t>int.Parse</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Console.ReadLine</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Console.Write</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Nhap</a:t>
            </a:r>
            <a:r>
              <a:rPr lang="en-US" sz="2000" b="0" dirty="0" smtClean="0">
                <a:latin typeface="Times New Roman" panose="02020603050405020304" pitchFamily="18" charset="0"/>
                <a:cs typeface="Times New Roman" panose="02020603050405020304" pitchFamily="18" charset="0"/>
              </a:rPr>
              <a:t> diem </a:t>
            </a:r>
            <a:r>
              <a:rPr lang="en-US" sz="2000" b="0" dirty="0" err="1" smtClean="0">
                <a:latin typeface="Times New Roman" panose="02020603050405020304" pitchFamily="18" charset="0"/>
                <a:cs typeface="Times New Roman" panose="02020603050405020304" pitchFamily="18" charset="0"/>
              </a:rPr>
              <a:t>toan</a:t>
            </a:r>
            <a:r>
              <a:rPr lang="en-US" sz="2000" b="0" dirty="0" smtClean="0">
                <a:latin typeface="Times New Roman" panose="02020603050405020304" pitchFamily="18" charset="0"/>
                <a:cs typeface="Times New Roman" panose="02020603050405020304" pitchFamily="18" charset="0"/>
              </a:rPr>
              <a:t>: "); </a:t>
            </a:r>
            <a:r>
              <a:rPr lang="en-US" sz="2000" b="0" dirty="0" err="1" smtClean="0">
                <a:latin typeface="Times New Roman" panose="02020603050405020304" pitchFamily="18" charset="0"/>
                <a:cs typeface="Times New Roman" panose="02020603050405020304" pitchFamily="18" charset="0"/>
              </a:rPr>
              <a:t>toan</a:t>
            </a:r>
            <a:r>
              <a:rPr lang="en-US" sz="2000" b="0" dirty="0" smtClean="0">
                <a:latin typeface="Times New Roman" panose="02020603050405020304" pitchFamily="18" charset="0"/>
                <a:cs typeface="Times New Roman" panose="02020603050405020304" pitchFamily="18" charset="0"/>
              </a:rPr>
              <a:t> = </a:t>
            </a:r>
            <a:r>
              <a:rPr lang="en-US" sz="2000" b="0" dirty="0" err="1" smtClean="0">
                <a:latin typeface="Times New Roman" panose="02020603050405020304" pitchFamily="18" charset="0"/>
                <a:cs typeface="Times New Roman" panose="02020603050405020304" pitchFamily="18" charset="0"/>
              </a:rPr>
              <a:t>int.Parse</a:t>
            </a:r>
            <a:r>
              <a:rPr lang="en-US" sz="2000" b="0" dirty="0" smtClean="0">
                <a:latin typeface="Times New Roman" panose="02020603050405020304" pitchFamily="18" charset="0"/>
                <a:cs typeface="Times New Roman" panose="02020603050405020304" pitchFamily="18" charset="0"/>
              </a:rPr>
              <a:t>(</a:t>
            </a:r>
            <a:r>
              <a:rPr lang="en-US" sz="2000" b="0" dirty="0" err="1" smtClean="0">
                <a:latin typeface="Times New Roman" panose="02020603050405020304" pitchFamily="18" charset="0"/>
                <a:cs typeface="Times New Roman" panose="02020603050405020304" pitchFamily="18" charset="0"/>
              </a:rPr>
              <a:t>Console.ReadLine</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nl-NL" sz="2000" b="0" dirty="0" smtClean="0">
                <a:latin typeface="Times New Roman" panose="02020603050405020304" pitchFamily="18" charset="0"/>
                <a:cs typeface="Times New Roman" panose="02020603050405020304" pitchFamily="18" charset="0"/>
              </a:rPr>
              <a:t>      	 dtb = (float)(toan + van) / 2;</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r>
              <a:rPr lang="en-US" sz="2000" b="0" dirty="0" smtClean="0">
                <a:solidFill>
                  <a:srgbClr val="FF0000"/>
                </a:solidFill>
                <a:latin typeface="Times New Roman" panose="02020603050405020304" pitchFamily="18" charset="0"/>
                <a:cs typeface="Times New Roman" panose="02020603050405020304" pitchFamily="18" charset="0"/>
              </a:rPr>
              <a:t>public</a:t>
            </a:r>
            <a:r>
              <a:rPr lang="en-US" sz="2000" b="0" dirty="0" smtClean="0">
                <a:latin typeface="Times New Roman" panose="02020603050405020304" pitchFamily="18" charset="0"/>
                <a:cs typeface="Times New Roman" panose="02020603050405020304" pitchFamily="18" charset="0"/>
              </a:rPr>
              <a:t> void </a:t>
            </a:r>
            <a:r>
              <a:rPr lang="en-US" sz="2000" b="0" dirty="0" err="1" smtClean="0">
                <a:latin typeface="Times New Roman" panose="02020603050405020304" pitchFamily="18" charset="0"/>
                <a:cs typeface="Times New Roman" panose="02020603050405020304" pitchFamily="18" charset="0"/>
              </a:rPr>
              <a:t>Xuat</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dirty="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Console.WriteLine</a:t>
            </a:r>
            <a:r>
              <a:rPr lang="en-US" sz="2000" b="0" dirty="0" smtClean="0">
                <a:latin typeface="Times New Roman" panose="02020603050405020304" pitchFamily="18" charset="0"/>
                <a:cs typeface="Times New Roman" panose="02020603050405020304" pitchFamily="18" charset="0"/>
              </a:rPr>
              <a:t>("Diem </a:t>
            </a:r>
            <a:r>
              <a:rPr lang="en-US" sz="2000" b="0" dirty="0" err="1" smtClean="0">
                <a:latin typeface="Times New Roman" panose="02020603050405020304" pitchFamily="18" charset="0"/>
                <a:cs typeface="Times New Roman" panose="02020603050405020304" pitchFamily="18" charset="0"/>
              </a:rPr>
              <a:t>trung</a:t>
            </a:r>
            <a:r>
              <a:rPr lang="en-US" sz="2000" b="0" dirty="0" smtClean="0">
                <a:latin typeface="Times New Roman" panose="02020603050405020304" pitchFamily="18" charset="0"/>
                <a:cs typeface="Times New Roman" panose="02020603050405020304" pitchFamily="18" charset="0"/>
              </a:rPr>
              <a:t> </a:t>
            </a:r>
            <a:r>
              <a:rPr lang="en-US" sz="2000" b="0" dirty="0" err="1" smtClean="0">
                <a:latin typeface="Times New Roman" panose="02020603050405020304" pitchFamily="18" charset="0"/>
                <a:cs typeface="Times New Roman" panose="02020603050405020304" pitchFamily="18" charset="0"/>
              </a:rPr>
              <a:t>binh</a:t>
            </a:r>
            <a:r>
              <a:rPr lang="en-US" sz="2000" b="0" dirty="0" smtClean="0">
                <a:latin typeface="Times New Roman" panose="02020603050405020304" pitchFamily="18" charset="0"/>
                <a:cs typeface="Times New Roman" panose="02020603050405020304" pitchFamily="18" charset="0"/>
              </a:rPr>
              <a:t>: {0:0.00}", </a:t>
            </a:r>
            <a:r>
              <a:rPr lang="en-US" sz="2000" b="0" dirty="0" err="1" smtClean="0">
                <a:latin typeface="Times New Roman" panose="02020603050405020304" pitchFamily="18" charset="0"/>
                <a:cs typeface="Times New Roman" panose="02020603050405020304" pitchFamily="18" charset="0"/>
              </a:rPr>
              <a:t>dtb</a:t>
            </a:r>
            <a:r>
              <a:rPr lang="en-US" sz="2000" b="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smtClean="0">
                <a:latin typeface="Times New Roman" panose="02020603050405020304" pitchFamily="18" charset="0"/>
                <a:cs typeface="Times New Roman" panose="02020603050405020304" pitchFamily="18" charset="0"/>
              </a:rPr>
              <a:t>    	}</a:t>
            </a:r>
            <a:endParaRPr lang="en-US" sz="2000" dirty="0" smtClean="0">
              <a:latin typeface="Times New Roman" panose="02020603050405020304" pitchFamily="18" charset="0"/>
              <a:cs typeface="Times New Roman" panose="02020603050405020304" pitchFamily="18" charset="0"/>
            </a:endParaRPr>
          </a:p>
          <a:p>
            <a:pPr marL="274320" indent="-274320" eaLnBrk="1" fontAlgn="auto" hangingPunct="1">
              <a:lnSpc>
                <a:spcPct val="100000"/>
              </a:lnSpc>
              <a:spcBef>
                <a:spcPts val="0"/>
              </a:spcBef>
              <a:spcAft>
                <a:spcPts val="0"/>
              </a:spcAft>
              <a:buFont typeface="Wingdings" panose="05000000000000000000" pitchFamily="2" charset="2"/>
              <a:buNone/>
              <a:defRPr/>
            </a:pPr>
            <a:r>
              <a:rPr lang="en-US" sz="2000" b="0" dirty="0">
                <a:latin typeface="Times New Roman" panose="02020603050405020304" pitchFamily="18" charset="0"/>
                <a:cs typeface="Times New Roman" panose="02020603050405020304" pitchFamily="18" charset="0"/>
              </a:rPr>
              <a:t>}</a:t>
            </a:r>
            <a:endParaRPr lang="en-US" sz="2000" b="0" dirty="0" smtClean="0">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9F3B439A-B8D4-40AA-9BE3-25283D005D68}" type="slidenum">
              <a:rPr lang="en-US">
                <a:solidFill>
                  <a:schemeClr val="bg1"/>
                </a:solidFill>
                <a:latin typeface="Verdana" panose="020B0604030504040204" pitchFamily="34" charset="0"/>
              </a:rPr>
              <a:pPr eaLnBrk="1" hangingPunct="1"/>
              <a:t>45</a:t>
            </a:fld>
            <a:endParaRPr lang="en-US">
              <a:solidFill>
                <a:schemeClr val="bg1"/>
              </a:solidFill>
              <a:latin typeface="Verdana" panose="020B0604030504040204" pitchFamily="34" charset="0"/>
            </a:endParaRPr>
          </a:p>
        </p:txBody>
      </p:sp>
      <p:sp>
        <p:nvSpPr>
          <p:cNvPr id="1331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nodeType="withEffect">
                                  <p:stCondLst>
                                    <p:cond delay="0"/>
                                  </p:stCondLst>
                                  <p:childTnLst>
                                    <p:set>
                                      <p:cBhvr>
                                        <p:cTn id="6" dur="1" fill="hold">
                                          <p:stCondLst>
                                            <p:cond delay="0"/>
                                          </p:stCondLst>
                                        </p:cTn>
                                        <p:tgtEl>
                                          <p:spTgt spid="6">
                                            <p:txEl>
                                              <p:pRg st="3" end="3"/>
                                            </p:txEl>
                                          </p:spTgt>
                                        </p:tgtEl>
                                        <p:attrNameLst>
                                          <p:attrName>style.visibility</p:attrName>
                                        </p:attrNameLst>
                                      </p:cBhvr>
                                      <p:to>
                                        <p:strVal val="visible"/>
                                      </p:to>
                                    </p:set>
                                    <p:anim calcmode="lin" valueType="num">
                                      <p:cBhvr additive="base">
                                        <p:cTn id="7" dur="500" fill="hold"/>
                                        <p:tgtEl>
                                          <p:spTgt spid="6">
                                            <p:txEl>
                                              <p:pRg st="3" end="3"/>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3" end="3"/>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xEl>
                                              <p:pRg st="4" end="4"/>
                                            </p:txEl>
                                          </p:spTgt>
                                        </p:tgtEl>
                                        <p:attrNameLst>
                                          <p:attrName>style.visibility</p:attrName>
                                        </p:attrNameLst>
                                      </p:cBhvr>
                                      <p:to>
                                        <p:strVal val="visible"/>
                                      </p:to>
                                    </p:set>
                                    <p:anim calcmode="lin" valueType="num">
                                      <p:cBhvr additive="base">
                                        <p:cTn id="11" dur="500" fill="hold"/>
                                        <p:tgtEl>
                                          <p:spTgt spid="6">
                                            <p:txEl>
                                              <p:pRg st="4" end="4"/>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6">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6">
                                            <p:txEl>
                                              <p:pRg st="5" end="5"/>
                                            </p:txEl>
                                          </p:spTgt>
                                        </p:tgtEl>
                                        <p:attrNameLst>
                                          <p:attrName>style.visibility</p:attrName>
                                        </p:attrNameLst>
                                      </p:cBhvr>
                                      <p:to>
                                        <p:strVal val="visible"/>
                                      </p:to>
                                    </p:set>
                                    <p:anim calcmode="lin" valueType="num">
                                      <p:cBhvr additive="base">
                                        <p:cTn id="17" dur="500" fill="hold"/>
                                        <p:tgtEl>
                                          <p:spTgt spid="6">
                                            <p:txEl>
                                              <p:pRg st="5" end="5"/>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5" end="5"/>
                                            </p:txEl>
                                          </p:spTgt>
                                        </p:tgtEl>
                                        <p:attrNameLst>
                                          <p:attrName>ppt_y</p:attrName>
                                        </p:attrNameLst>
                                      </p:cBhvr>
                                      <p:tavLst>
                                        <p:tav tm="0">
                                          <p:val>
                                            <p:strVal val="1+#ppt_h/2"/>
                                          </p:val>
                                        </p:tav>
                                        <p:tav tm="100000">
                                          <p:val>
                                            <p:strVal val="#ppt_y"/>
                                          </p:val>
                                        </p:tav>
                                      </p:tavLst>
                                    </p:anim>
                                  </p:childTnLst>
                                </p:cTn>
                              </p:par>
                              <p:par>
                                <p:cTn id="19" presetID="2" presetClass="entr" presetSubtype="4" fill="hold" nodeType="withEffect">
                                  <p:stCondLst>
                                    <p:cond delay="0"/>
                                  </p:stCondLst>
                                  <p:childTnLst>
                                    <p:set>
                                      <p:cBhvr>
                                        <p:cTn id="20" dur="1" fill="hold">
                                          <p:stCondLst>
                                            <p:cond delay="0"/>
                                          </p:stCondLst>
                                        </p:cTn>
                                        <p:tgtEl>
                                          <p:spTgt spid="6">
                                            <p:txEl>
                                              <p:pRg st="6" end="6"/>
                                            </p:txEl>
                                          </p:spTgt>
                                        </p:tgtEl>
                                        <p:attrNameLst>
                                          <p:attrName>style.visibility</p:attrName>
                                        </p:attrNameLst>
                                      </p:cBhvr>
                                      <p:to>
                                        <p:strVal val="visible"/>
                                      </p:to>
                                    </p:set>
                                    <p:anim calcmode="lin" valueType="num">
                                      <p:cBhvr additive="base">
                                        <p:cTn id="21" dur="500" fill="hold"/>
                                        <p:tgtEl>
                                          <p:spTgt spid="6">
                                            <p:txEl>
                                              <p:pRg st="6" end="6"/>
                                            </p:txEl>
                                          </p:spTgt>
                                        </p:tgtEl>
                                        <p:attrNameLst>
                                          <p:attrName>ppt_x</p:attrName>
                                        </p:attrNameLst>
                                      </p:cBhvr>
                                      <p:tavLst>
                                        <p:tav tm="0">
                                          <p:val>
                                            <p:strVal val="#ppt_x"/>
                                          </p:val>
                                        </p:tav>
                                        <p:tav tm="100000">
                                          <p:val>
                                            <p:strVal val="#ppt_x"/>
                                          </p:val>
                                        </p:tav>
                                      </p:tavLst>
                                    </p:anim>
                                    <p:anim calcmode="lin" valueType="num">
                                      <p:cBhvr additive="base">
                                        <p:cTn id="22" dur="500" fill="hold"/>
                                        <p:tgtEl>
                                          <p:spTgt spid="6">
                                            <p:txEl>
                                              <p:pRg st="6" end="6"/>
                                            </p:txEl>
                                          </p:spTgt>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6">
                                            <p:txEl>
                                              <p:pRg st="11" end="11"/>
                                            </p:txEl>
                                          </p:spTgt>
                                        </p:tgtEl>
                                        <p:attrNameLst>
                                          <p:attrName>style.visibility</p:attrName>
                                        </p:attrNameLst>
                                      </p:cBhvr>
                                      <p:to>
                                        <p:strVal val="visible"/>
                                      </p:to>
                                    </p:set>
                                    <p:anim calcmode="lin" valueType="num">
                                      <p:cBhvr additive="base">
                                        <p:cTn id="25" dur="500" fill="hold"/>
                                        <p:tgtEl>
                                          <p:spTgt spid="6">
                                            <p:txEl>
                                              <p:pRg st="11" end="1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6">
                                            <p:txEl>
                                              <p:pRg st="11" end="11"/>
                                            </p:txEl>
                                          </p:spTgt>
                                        </p:tgtEl>
                                        <p:attrNameLst>
                                          <p:attrName>ppt_y</p:attrName>
                                        </p:attrNameLst>
                                      </p:cBhvr>
                                      <p:tavLst>
                                        <p:tav tm="0">
                                          <p:val>
                                            <p:strVal val="1+#ppt_h/2"/>
                                          </p:val>
                                        </p:tav>
                                        <p:tav tm="100000">
                                          <p:val>
                                            <p:strVal val="#ppt_y"/>
                                          </p:val>
                                        </p:tav>
                                      </p:tavLst>
                                    </p:anim>
                                  </p:childTnLst>
                                </p:cTn>
                              </p:par>
                              <p:par>
                                <p:cTn id="27" presetID="2" presetClass="entr" presetSubtype="4" fill="hold" nodeType="withEffect">
                                  <p:stCondLst>
                                    <p:cond delay="0"/>
                                  </p:stCondLst>
                                  <p:childTnLst>
                                    <p:set>
                                      <p:cBhvr>
                                        <p:cTn id="28" dur="1" fill="hold">
                                          <p:stCondLst>
                                            <p:cond delay="0"/>
                                          </p:stCondLst>
                                        </p:cTn>
                                        <p:tgtEl>
                                          <p:spTgt spid="6">
                                            <p:txEl>
                                              <p:pRg st="12" end="12"/>
                                            </p:txEl>
                                          </p:spTgt>
                                        </p:tgtEl>
                                        <p:attrNameLst>
                                          <p:attrName>style.visibility</p:attrName>
                                        </p:attrNameLst>
                                      </p:cBhvr>
                                      <p:to>
                                        <p:strVal val="visible"/>
                                      </p:to>
                                    </p:set>
                                    <p:anim calcmode="lin" valueType="num">
                                      <p:cBhvr additive="base">
                                        <p:cTn id="29" dur="500" fill="hold"/>
                                        <p:tgtEl>
                                          <p:spTgt spid="6">
                                            <p:txEl>
                                              <p:pRg st="12" end="1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6">
                                            <p:txEl>
                                              <p:pRg st="12" end="12"/>
                                            </p:txEl>
                                          </p:spTgt>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6">
                                            <p:txEl>
                                              <p:pRg st="13" end="13"/>
                                            </p:txEl>
                                          </p:spTgt>
                                        </p:tgtEl>
                                        <p:attrNameLst>
                                          <p:attrName>style.visibility</p:attrName>
                                        </p:attrNameLst>
                                      </p:cBhvr>
                                      <p:to>
                                        <p:strVal val="visible"/>
                                      </p:to>
                                    </p:set>
                                    <p:anim calcmode="lin" valueType="num">
                                      <p:cBhvr additive="base">
                                        <p:cTn id="33" dur="500" fill="hold"/>
                                        <p:tgtEl>
                                          <p:spTgt spid="6">
                                            <p:txEl>
                                              <p:pRg st="13" end="13"/>
                                            </p:txEl>
                                          </p:spTgt>
                                        </p:tgtEl>
                                        <p:attrNameLst>
                                          <p:attrName>ppt_x</p:attrName>
                                        </p:attrNameLst>
                                      </p:cBhvr>
                                      <p:tavLst>
                                        <p:tav tm="0">
                                          <p:val>
                                            <p:strVal val="#ppt_x"/>
                                          </p:val>
                                        </p:tav>
                                        <p:tav tm="100000">
                                          <p:val>
                                            <p:strVal val="#ppt_x"/>
                                          </p:val>
                                        </p:tav>
                                      </p:tavLst>
                                    </p:anim>
                                    <p:anim calcmode="lin" valueType="num">
                                      <p:cBhvr additive="base">
                                        <p:cTn id="34" dur="500" fill="hold"/>
                                        <p:tgtEl>
                                          <p:spTgt spid="6">
                                            <p:txEl>
                                              <p:pRg st="13" end="13"/>
                                            </p:txEl>
                                          </p:spTgt>
                                        </p:tgtEl>
                                        <p:attrNameLst>
                                          <p:attrName>ppt_y</p:attrName>
                                        </p:attrNameLst>
                                      </p:cBhvr>
                                      <p:tavLst>
                                        <p:tav tm="0">
                                          <p:val>
                                            <p:strVal val="1+#ppt_h/2"/>
                                          </p:val>
                                        </p:tav>
                                        <p:tav tm="100000">
                                          <p:val>
                                            <p:strVal val="#ppt_y"/>
                                          </p:val>
                                        </p:tav>
                                      </p:tavLst>
                                    </p:anim>
                                  </p:childTnLst>
                                </p:cTn>
                              </p:par>
                              <p:par>
                                <p:cTn id="35" presetID="2" presetClass="entr" presetSubtype="4" fill="hold" nodeType="withEffect">
                                  <p:stCondLst>
                                    <p:cond delay="0"/>
                                  </p:stCondLst>
                                  <p:childTnLst>
                                    <p:set>
                                      <p:cBhvr>
                                        <p:cTn id="36" dur="1" fill="hold">
                                          <p:stCondLst>
                                            <p:cond delay="0"/>
                                          </p:stCondLst>
                                        </p:cTn>
                                        <p:tgtEl>
                                          <p:spTgt spid="6">
                                            <p:txEl>
                                              <p:pRg st="14" end="14"/>
                                            </p:txEl>
                                          </p:spTgt>
                                        </p:tgtEl>
                                        <p:attrNameLst>
                                          <p:attrName>style.visibility</p:attrName>
                                        </p:attrNameLst>
                                      </p:cBhvr>
                                      <p:to>
                                        <p:strVal val="visible"/>
                                      </p:to>
                                    </p:set>
                                    <p:anim calcmode="lin" valueType="num">
                                      <p:cBhvr additive="base">
                                        <p:cTn id="37" dur="500" fill="hold"/>
                                        <p:tgtEl>
                                          <p:spTgt spid="6">
                                            <p:txEl>
                                              <p:pRg st="14" end="1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6">
                                            <p:txEl>
                                              <p:pRg st="14" end="14"/>
                                            </p:txEl>
                                          </p:spTgt>
                                        </p:tgtEl>
                                        <p:attrNameLst>
                                          <p:attrName>ppt_y</p:attrName>
                                        </p:attrNameLst>
                                      </p:cBhvr>
                                      <p:tavLst>
                                        <p:tav tm="0">
                                          <p:val>
                                            <p:strVal val="1+#ppt_h/2"/>
                                          </p:val>
                                        </p:tav>
                                        <p:tav tm="100000">
                                          <p:val>
                                            <p:strVal val="#ppt_y"/>
                                          </p:val>
                                        </p:tav>
                                      </p:tavLst>
                                    </p:anim>
                                  </p:childTnLst>
                                </p:cTn>
                              </p:par>
                              <p:par>
                                <p:cTn id="39" presetID="2" presetClass="entr" presetSubtype="4" fill="hold" nodeType="withEffect">
                                  <p:stCondLst>
                                    <p:cond delay="0"/>
                                  </p:stCondLst>
                                  <p:childTnLst>
                                    <p:set>
                                      <p:cBhvr>
                                        <p:cTn id="40" dur="1" fill="hold">
                                          <p:stCondLst>
                                            <p:cond delay="0"/>
                                          </p:stCondLst>
                                        </p:cTn>
                                        <p:tgtEl>
                                          <p:spTgt spid="6">
                                            <p:txEl>
                                              <p:pRg st="15" end="15"/>
                                            </p:txEl>
                                          </p:spTgt>
                                        </p:tgtEl>
                                        <p:attrNameLst>
                                          <p:attrName>style.visibility</p:attrName>
                                        </p:attrNameLst>
                                      </p:cBhvr>
                                      <p:to>
                                        <p:strVal val="visible"/>
                                      </p:to>
                                    </p:set>
                                    <p:anim calcmode="lin" valueType="num">
                                      <p:cBhvr additive="base">
                                        <p:cTn id="41" dur="500" fill="hold"/>
                                        <p:tgtEl>
                                          <p:spTgt spid="6">
                                            <p:txEl>
                                              <p:pRg st="15" end="15"/>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6">
                                            <p:txEl>
                                              <p:pRg st="15" end="15"/>
                                            </p:txEl>
                                          </p:spTgt>
                                        </p:tgtEl>
                                        <p:attrNameLst>
                                          <p:attrName>ppt_y</p:attrName>
                                        </p:attrNameLst>
                                      </p:cBhvr>
                                      <p:tavLst>
                                        <p:tav tm="0">
                                          <p:val>
                                            <p:strVal val="1+#ppt_h/2"/>
                                          </p:val>
                                        </p:tav>
                                        <p:tav tm="100000">
                                          <p:val>
                                            <p:strVal val="#ppt_y"/>
                                          </p:val>
                                        </p:tav>
                                      </p:tavLst>
                                    </p:anim>
                                  </p:childTnLst>
                                </p:cTn>
                              </p:par>
                              <p:par>
                                <p:cTn id="43" presetID="2" presetClass="entr" presetSubtype="4" fill="hold" nodeType="withEffect">
                                  <p:stCondLst>
                                    <p:cond delay="0"/>
                                  </p:stCondLst>
                                  <p:childTnLst>
                                    <p:set>
                                      <p:cBhvr>
                                        <p:cTn id="44" dur="1" fill="hold">
                                          <p:stCondLst>
                                            <p:cond delay="0"/>
                                          </p:stCondLst>
                                        </p:cTn>
                                        <p:tgtEl>
                                          <p:spTgt spid="6">
                                            <p:txEl>
                                              <p:pRg st="16" end="16"/>
                                            </p:txEl>
                                          </p:spTgt>
                                        </p:tgtEl>
                                        <p:attrNameLst>
                                          <p:attrName>style.visibility</p:attrName>
                                        </p:attrNameLst>
                                      </p:cBhvr>
                                      <p:to>
                                        <p:strVal val="visible"/>
                                      </p:to>
                                    </p:set>
                                    <p:anim calcmode="lin" valueType="num">
                                      <p:cBhvr additive="base">
                                        <p:cTn id="45" dur="500" fill="hold"/>
                                        <p:tgtEl>
                                          <p:spTgt spid="6">
                                            <p:txEl>
                                              <p:pRg st="16" end="16"/>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6">
                                            <p:txEl>
                                              <p:pRg st="16" end="16"/>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6">
                                            <p:txEl>
                                              <p:pRg st="7" end="7"/>
                                            </p:txEl>
                                          </p:spTgt>
                                        </p:tgtEl>
                                        <p:attrNameLst>
                                          <p:attrName>style.visibility</p:attrName>
                                        </p:attrNameLst>
                                      </p:cBhvr>
                                      <p:to>
                                        <p:strVal val="visible"/>
                                      </p:to>
                                    </p:set>
                                    <p:anim calcmode="lin" valueType="num">
                                      <p:cBhvr additive="base">
                                        <p:cTn id="51" dur="500" fill="hold"/>
                                        <p:tgtEl>
                                          <p:spTgt spid="6">
                                            <p:txEl>
                                              <p:pRg st="7" end="7"/>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6">
                                            <p:txEl>
                                              <p:pRg st="7" end="7"/>
                                            </p:txEl>
                                          </p:spTgt>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6">
                                            <p:txEl>
                                              <p:pRg st="8" end="8"/>
                                            </p:txEl>
                                          </p:spTgt>
                                        </p:tgtEl>
                                        <p:attrNameLst>
                                          <p:attrName>style.visibility</p:attrName>
                                        </p:attrNameLst>
                                      </p:cBhvr>
                                      <p:to>
                                        <p:strVal val="visible"/>
                                      </p:to>
                                    </p:set>
                                    <p:anim calcmode="lin" valueType="num">
                                      <p:cBhvr additive="base">
                                        <p:cTn id="55" dur="500" fill="hold"/>
                                        <p:tgtEl>
                                          <p:spTgt spid="6">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6">
                                            <p:txEl>
                                              <p:pRg st="8" end="8"/>
                                            </p:txEl>
                                          </p:spTgt>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6">
                                            <p:txEl>
                                              <p:pRg st="9" end="9"/>
                                            </p:txEl>
                                          </p:spTgt>
                                        </p:tgtEl>
                                        <p:attrNameLst>
                                          <p:attrName>style.visibility</p:attrName>
                                        </p:attrNameLst>
                                      </p:cBhvr>
                                      <p:to>
                                        <p:strVal val="visible"/>
                                      </p:to>
                                    </p:set>
                                    <p:anim calcmode="lin" valueType="num">
                                      <p:cBhvr additive="base">
                                        <p:cTn id="59" dur="500" fill="hold"/>
                                        <p:tgtEl>
                                          <p:spTgt spid="6">
                                            <p:txEl>
                                              <p:pRg st="9" end="9"/>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6">
                                            <p:txEl>
                                              <p:pRg st="9" end="9"/>
                                            </p:txEl>
                                          </p:spTgt>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6">
                                            <p:txEl>
                                              <p:pRg st="10" end="10"/>
                                            </p:txEl>
                                          </p:spTgt>
                                        </p:tgtEl>
                                        <p:attrNameLst>
                                          <p:attrName>style.visibility</p:attrName>
                                        </p:attrNameLst>
                                      </p:cBhvr>
                                      <p:to>
                                        <p:strVal val="visible"/>
                                      </p:to>
                                    </p:set>
                                    <p:anim calcmode="lin" valueType="num">
                                      <p:cBhvr additive="base">
                                        <p:cTn id="63" dur="500" fill="hold"/>
                                        <p:tgtEl>
                                          <p:spTgt spid="6">
                                            <p:txEl>
                                              <p:pRg st="10" end="1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6">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9" name="Content Placeholder 2"/>
          <p:cNvSpPr>
            <a:spLocks noGrp="1"/>
          </p:cNvSpPr>
          <p:nvPr>
            <p:ph idx="4294967295"/>
          </p:nvPr>
        </p:nvSpPr>
        <p:spPr>
          <a:xfrm>
            <a:off x="1066800" y="381000"/>
            <a:ext cx="7467600" cy="6172200"/>
          </a:xfrm>
        </p:spPr>
        <p:txBody>
          <a:bodyPr>
            <a:normAutofit/>
          </a:bodyPr>
          <a:lstStyle/>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class Program</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static void Main(string[] </a:t>
            </a:r>
            <a:r>
              <a:rPr lang="en-US" sz="2400" dirty="0" err="1" smtClean="0">
                <a:latin typeface="Times New Roman" panose="02020603050405020304" pitchFamily="18" charset="0"/>
                <a:cs typeface="Times New Roman" panose="02020603050405020304" pitchFamily="18" charset="0"/>
              </a:rPr>
              <a:t>args</a:t>
            </a:r>
            <a:r>
              <a:rPr lang="en-US" sz="2400" dirty="0" smtClean="0">
                <a:latin typeface="Times New Roman" panose="02020603050405020304" pitchFamily="18" charset="0"/>
                <a:cs typeface="Times New Roman" panose="02020603050405020304" pitchFamily="18" charset="0"/>
              </a:rPr>
              <a:t>)</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HOCSINH </a:t>
            </a:r>
            <a:r>
              <a:rPr lang="en-US" sz="2400" dirty="0" err="1" smtClean="0">
                <a:latin typeface="Times New Roman" panose="02020603050405020304" pitchFamily="18" charset="0"/>
                <a:cs typeface="Times New Roman" panose="02020603050405020304" pitchFamily="18" charset="0"/>
              </a:rPr>
              <a:t>hsA</a:t>
            </a:r>
            <a:r>
              <a:rPr lang="en-US" sz="2400" dirty="0" smtClean="0">
                <a:latin typeface="Times New Roman" panose="02020603050405020304" pitchFamily="18" charset="0"/>
                <a:cs typeface="Times New Roman" panose="02020603050405020304" pitchFamily="18" charset="0"/>
              </a:rPr>
              <a:t> = new HOCSINH();</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hsA.Nhap</a:t>
            </a:r>
            <a:r>
              <a:rPr lang="en-US" sz="2400" dirty="0" smtClean="0">
                <a:latin typeface="Times New Roman" panose="02020603050405020304" pitchFamily="18" charset="0"/>
                <a:cs typeface="Times New Roman" panose="02020603050405020304" pitchFamily="18" charset="0"/>
              </a:rPr>
              <a:t>();</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hsA.Xuat</a:t>
            </a:r>
            <a:r>
              <a:rPr lang="en-US" sz="2400" dirty="0" smtClean="0">
                <a:latin typeface="Times New Roman" panose="02020603050405020304" pitchFamily="18" charset="0"/>
                <a:cs typeface="Times New Roman" panose="02020603050405020304" pitchFamily="18" charset="0"/>
              </a:rPr>
              <a:t>();</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marL="0" indent="0">
              <a:buFont typeface="Wingdings" panose="05000000000000000000" pitchFamily="2" charset="2"/>
              <a:buNone/>
            </a:pPr>
            <a:r>
              <a:rPr lang="en-US" sz="2400" dirty="0" smtClean="0">
                <a:latin typeface="Times New Roman" panose="02020603050405020304" pitchFamily="18" charset="0"/>
                <a:cs typeface="Times New Roman" panose="02020603050405020304" pitchFamily="18" charset="0"/>
              </a:rPr>
              <a:t> }</a:t>
            </a:r>
          </a:p>
          <a:p>
            <a:pPr marL="0" indent="0">
              <a:buFont typeface="Wingdings" panose="05000000000000000000" pitchFamily="2" charset="2"/>
              <a:buNone/>
            </a:pPr>
            <a:r>
              <a:rPr lang="en-US" sz="2400" dirty="0" err="1" smtClean="0">
                <a:latin typeface="Times New Roman" panose="02020603050405020304" pitchFamily="18" charset="0"/>
                <a:cs typeface="Times New Roman" panose="02020603050405020304" pitchFamily="18" charset="0"/>
              </a:rPr>
              <a:t>Kết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quả</a:t>
            </a:r>
            <a:r>
              <a:rPr lang="en-US" sz="2400" dirty="0" smtClean="0">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endParaRPr lang="en-US" sz="2400" dirty="0" smtClean="0">
              <a:latin typeface="Times New Roman" panose="02020603050405020304" pitchFamily="18" charset="0"/>
              <a:cs typeface="Times New Roman" panose="02020603050405020304" pitchFamily="18" charset="0"/>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DE8EE6CF-A282-49E1-8E82-FBF736AFED4F}" type="slidenum">
              <a:rPr lang="en-US">
                <a:solidFill>
                  <a:schemeClr val="bg1"/>
                </a:solidFill>
                <a:latin typeface="Verdana" panose="020B0604030504040204" pitchFamily="34" charset="0"/>
              </a:rPr>
              <a:pPr eaLnBrk="1" hangingPunct="1"/>
              <a:t>46</a:t>
            </a:fld>
            <a:endParaRPr lang="en-US">
              <a:solidFill>
                <a:schemeClr val="bg1"/>
              </a:solidFill>
              <a:latin typeface="Verdana" panose="020B0604030504040204" pitchFamily="34" charset="0"/>
            </a:endParaRPr>
          </a:p>
        </p:txBody>
      </p:sp>
      <p:sp>
        <p:nvSpPr>
          <p:cNvPr id="14339"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pic>
        <p:nvPicPr>
          <p:cNvPr id="11270" name="Picture 3"/>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2438400" y="4344987"/>
            <a:ext cx="6299200" cy="220821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269">
                                            <p:txEl>
                                              <p:pRg st="4" end="4"/>
                                            </p:txEl>
                                          </p:spTgt>
                                        </p:tgtEl>
                                        <p:attrNameLst>
                                          <p:attrName>style.visibility</p:attrName>
                                        </p:attrNameLst>
                                      </p:cBhvr>
                                      <p:to>
                                        <p:strVal val="visible"/>
                                      </p:to>
                                    </p:set>
                                    <p:anim calcmode="lin" valueType="num">
                                      <p:cBhvr additive="base">
                                        <p:cTn id="7" dur="500" fill="hold"/>
                                        <p:tgtEl>
                                          <p:spTgt spid="11269">
                                            <p:txEl>
                                              <p:pRg st="4" end="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1269">
                                            <p:txEl>
                                              <p:pRg st="4" end="4"/>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269">
                                            <p:txEl>
                                              <p:pRg st="5" end="5"/>
                                            </p:txEl>
                                          </p:spTgt>
                                        </p:tgtEl>
                                        <p:attrNameLst>
                                          <p:attrName>style.visibility</p:attrName>
                                        </p:attrNameLst>
                                      </p:cBhvr>
                                      <p:to>
                                        <p:strVal val="visible"/>
                                      </p:to>
                                    </p:set>
                                    <p:anim calcmode="lin" valueType="num">
                                      <p:cBhvr additive="base">
                                        <p:cTn id="11" dur="500" fill="hold"/>
                                        <p:tgtEl>
                                          <p:spTgt spid="11269">
                                            <p:txEl>
                                              <p:pRg st="5" end="5"/>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11269">
                                            <p:txEl>
                                              <p:pRg st="5" end="5"/>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11269">
                                            <p:txEl>
                                              <p:pRg st="6" end="6"/>
                                            </p:txEl>
                                          </p:spTgt>
                                        </p:tgtEl>
                                        <p:attrNameLst>
                                          <p:attrName>style.visibility</p:attrName>
                                        </p:attrNameLst>
                                      </p:cBhvr>
                                      <p:to>
                                        <p:strVal val="visible"/>
                                      </p:to>
                                    </p:set>
                                    <p:anim calcmode="lin" valueType="num">
                                      <p:cBhvr additive="base">
                                        <p:cTn id="15" dur="500" fill="hold"/>
                                        <p:tgtEl>
                                          <p:spTgt spid="11269">
                                            <p:txEl>
                                              <p:pRg st="6" end="6"/>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11269">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4" fill="hold" nodeType="clickEffect">
                                  <p:stCondLst>
                                    <p:cond delay="0"/>
                                  </p:stCondLst>
                                  <p:childTnLst>
                                    <p:set>
                                      <p:cBhvr>
                                        <p:cTn id="20" dur="1" fill="hold">
                                          <p:stCondLst>
                                            <p:cond delay="0"/>
                                          </p:stCondLst>
                                        </p:cTn>
                                        <p:tgtEl>
                                          <p:spTgt spid="11270"/>
                                        </p:tgtEl>
                                        <p:attrNameLst>
                                          <p:attrName>style.visibility</p:attrName>
                                        </p:attrNameLst>
                                      </p:cBhvr>
                                      <p:to>
                                        <p:strVal val="visible"/>
                                      </p:to>
                                    </p:set>
                                    <p:anim calcmode="lin" valueType="num">
                                      <p:cBhvr additive="base">
                                        <p:cTn id="21" dur="500" fill="hold"/>
                                        <p:tgtEl>
                                          <p:spTgt spid="11270"/>
                                        </p:tgtEl>
                                        <p:attrNameLst>
                                          <p:attrName>ppt_x</p:attrName>
                                        </p:attrNameLst>
                                      </p:cBhvr>
                                      <p:tavLst>
                                        <p:tav tm="0">
                                          <p:val>
                                            <p:strVal val="#ppt_x"/>
                                          </p:val>
                                        </p:tav>
                                        <p:tav tm="100000">
                                          <p:val>
                                            <p:strVal val="#ppt_x"/>
                                          </p:val>
                                        </p:tav>
                                      </p:tavLst>
                                    </p:anim>
                                    <p:anim calcmode="lin" valueType="num">
                                      <p:cBhvr additive="base">
                                        <p:cTn id="22" dur="500" fill="hold"/>
                                        <p:tgtEl>
                                          <p:spTgt spid="1127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FA7F32D-8232-4ED1-ACD6-A4563C7376EC}" type="slidenum">
              <a:rPr lang="en-US">
                <a:solidFill>
                  <a:srgbClr val="FFFFFF"/>
                </a:solidFill>
              </a:rPr>
              <a:pPr eaLnBrk="1" hangingPunct="1"/>
              <a:t>47</a:t>
            </a:fld>
            <a:endParaRPr lang="en-US">
              <a:solidFill>
                <a:srgbClr val="FFFFFF"/>
              </a:solidFill>
            </a:endParaRPr>
          </a:p>
        </p:txBody>
      </p:sp>
      <p:sp>
        <p:nvSpPr>
          <p:cNvPr id="2" name="Title 1"/>
          <p:cNvSpPr>
            <a:spLocks noGrp="1"/>
          </p:cNvSpPr>
          <p:nvPr>
            <p:ph type="title"/>
          </p:nvPr>
        </p:nvSpPr>
        <p:spPr>
          <a:xfrm>
            <a:off x="685800" y="0"/>
            <a:ext cx="8077200" cy="990600"/>
          </a:xfrm>
        </p:spPr>
        <p:txBody>
          <a:bodyPr>
            <a:normAutofit/>
          </a:bodyPr>
          <a:lstStyle/>
          <a:p>
            <a:pPr marL="320040" indent="-320040" eaLnBrk="1" fontAlgn="auto" hangingPunct="1">
              <a:spcAft>
                <a:spcPts val="0"/>
              </a:spcAft>
              <a:buClr>
                <a:schemeClr val="accent6">
                  <a:lumMod val="75000"/>
                </a:schemeClr>
              </a:buClr>
              <a:defRPr/>
            </a:pPr>
            <a:r>
              <a:rPr lang="en-US" dirty="0" smtClean="0"/>
              <a:t>Chia </a:t>
            </a:r>
            <a:r>
              <a:rPr lang="en-US" dirty="0" err="1" smtClean="0"/>
              <a:t>khai</a:t>
            </a:r>
            <a:r>
              <a:rPr lang="en-US" dirty="0" smtClean="0"/>
              <a:t> </a:t>
            </a:r>
            <a:r>
              <a:rPr lang="en-US" dirty="0" err="1" smtClean="0"/>
              <a:t>báo</a:t>
            </a:r>
            <a:r>
              <a:rPr lang="en-US" dirty="0" smtClean="0"/>
              <a:t> </a:t>
            </a:r>
            <a:r>
              <a:rPr lang="en-US" dirty="0" err="1" smtClean="0"/>
              <a:t>lớp</a:t>
            </a:r>
            <a:r>
              <a:rPr lang="en-US" dirty="0" smtClean="0"/>
              <a:t> </a:t>
            </a:r>
            <a:r>
              <a:rPr lang="en-US" dirty="0" err="1" smtClean="0"/>
              <a:t>thành</a:t>
            </a:r>
            <a:r>
              <a:rPr lang="en-US" dirty="0" smtClean="0"/>
              <a:t> </a:t>
            </a:r>
            <a:r>
              <a:rPr lang="en-US" dirty="0" err="1" smtClean="0"/>
              <a:t>nhiều</a:t>
            </a:r>
            <a:r>
              <a:rPr lang="en-US" dirty="0" smtClean="0"/>
              <a:t> file</a:t>
            </a:r>
            <a:endParaRPr lang="en-US" dirty="0"/>
          </a:p>
        </p:txBody>
      </p:sp>
      <p:sp>
        <p:nvSpPr>
          <p:cNvPr id="15363" name="Content Placeholder 2"/>
          <p:cNvSpPr>
            <a:spLocks noGrp="1"/>
          </p:cNvSpPr>
          <p:nvPr>
            <p:ph sz="quarter" idx="4294967295"/>
          </p:nvPr>
        </p:nvSpPr>
        <p:spPr>
          <a:xfrm>
            <a:off x="381000" y="1298575"/>
            <a:ext cx="4267200" cy="5483225"/>
          </a:xfrm>
          <a:prstGeom prst="rect">
            <a:avLst/>
          </a:prstGeom>
        </p:spPr>
        <p:txBody>
          <a:bodyPr rtlCol="0">
            <a:noAutofit/>
          </a:bodyPr>
          <a:lstStyle/>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//File1.cs</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namespace PC</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partial</a:t>
            </a:r>
            <a:r>
              <a:rPr lang="en-US" sz="2400" dirty="0" smtClean="0">
                <a:latin typeface="Times New Roman" panose="02020603050405020304" pitchFamily="18" charset="0"/>
                <a:cs typeface="Times New Roman" panose="02020603050405020304" pitchFamily="18" charset="0"/>
              </a:rPr>
              <a:t> class A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num</a:t>
            </a:r>
            <a:r>
              <a:rPr lang="en-US" sz="2400" dirty="0" smtClean="0">
                <a:latin typeface="Times New Roman" panose="02020603050405020304" pitchFamily="18" charset="0"/>
                <a:cs typeface="Times New Roman" panose="02020603050405020304" pitchFamily="18" charset="0"/>
              </a:rPr>
              <a:t> = 0;</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MethodA</a:t>
            </a: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đặt</a:t>
            </a: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partial</a:t>
            </a: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MethodC</a:t>
            </a:r>
            <a:r>
              <a:rPr lang="en-US" sz="2400" dirty="0" smtClean="0">
                <a:latin typeface="Times New Roman" panose="02020603050405020304" pitchFamily="18" charset="0"/>
                <a:cs typeface="Times New Roman" panose="02020603050405020304" pitchFamily="18" charset="0"/>
              </a:rPr>
              <a:t>()</a:t>
            </a:r>
            <a:r>
              <a:rPr lang="en-US" sz="2400" dirty="0" smtClean="0">
                <a:solidFill>
                  <a:srgbClr val="FF0000"/>
                </a:solidFill>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endParaRPr lang="en-US" sz="2400" dirty="0" smtClean="0">
              <a:latin typeface="Times New Roman" panose="02020603050405020304" pitchFamily="18" charset="0"/>
              <a:cs typeface="Times New Roman" panose="02020603050405020304" pitchFamily="18" charset="0"/>
            </a:endParaRPr>
          </a:p>
        </p:txBody>
      </p:sp>
      <p:sp>
        <p:nvSpPr>
          <p:cNvPr id="5" name="Content Placeholder 2"/>
          <p:cNvSpPr>
            <a:spLocks noGrp="1"/>
          </p:cNvSpPr>
          <p:nvPr>
            <p:ph sz="quarter" idx="4294967295"/>
          </p:nvPr>
        </p:nvSpPr>
        <p:spPr>
          <a:xfrm>
            <a:off x="4648200" y="1298575"/>
            <a:ext cx="4419600" cy="5483225"/>
          </a:xfrm>
          <a:prstGeom prst="rect">
            <a:avLst/>
          </a:prstGeom>
        </p:spPr>
        <p:txBody>
          <a:bodyPr rtlCol="0">
            <a:noAutofit/>
          </a:bodyPr>
          <a:lstStyle/>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//File2.cs</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namespace PC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partial</a:t>
            </a:r>
            <a:r>
              <a:rPr lang="en-US" sz="2400" dirty="0" smtClean="0">
                <a:latin typeface="Times New Roman" panose="02020603050405020304" pitchFamily="18" charset="0"/>
                <a:cs typeface="Times New Roman" panose="02020603050405020304" pitchFamily="18" charset="0"/>
              </a:rPr>
              <a:t> class A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MethodB</a:t>
            </a: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Cài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đặt</a:t>
            </a:r>
            <a:endParaRPr lang="en-US" sz="2400" dirty="0" smtClean="0">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partial</a:t>
            </a:r>
            <a:r>
              <a:rPr lang="en-US" sz="2400" dirty="0" smtClean="0">
                <a:latin typeface="Times New Roman" panose="02020603050405020304" pitchFamily="18" charset="0"/>
                <a:cs typeface="Times New Roman" panose="02020603050405020304" pitchFamily="18" charset="0"/>
              </a:rPr>
              <a:t> void </a:t>
            </a:r>
            <a:r>
              <a:rPr lang="en-US" sz="2400" dirty="0" err="1" smtClean="0">
                <a:latin typeface="Times New Roman" panose="02020603050405020304" pitchFamily="18" charset="0"/>
                <a:cs typeface="Times New Roman" panose="02020603050405020304" pitchFamily="18" charset="0"/>
              </a:rPr>
              <a:t>MethodC</a:t>
            </a: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Cài</a:t>
            </a:r>
            <a:r>
              <a:rPr lang="en-US" sz="2400" dirty="0" smtClean="0">
                <a:solidFill>
                  <a:srgbClr val="FF0000"/>
                </a:solidFill>
                <a:latin typeface="Times New Roman" panose="02020603050405020304" pitchFamily="18" charset="0"/>
                <a:cs typeface="Times New Roman" panose="02020603050405020304" pitchFamily="18" charset="0"/>
              </a:rPr>
              <a:t> </a:t>
            </a:r>
            <a:r>
              <a:rPr lang="en-US" sz="2400" dirty="0" err="1" smtClean="0">
                <a:solidFill>
                  <a:srgbClr val="FF0000"/>
                </a:solidFill>
                <a:latin typeface="Times New Roman" panose="02020603050405020304" pitchFamily="18" charset="0"/>
                <a:cs typeface="Times New Roman" panose="02020603050405020304" pitchFamily="18" charset="0"/>
              </a:rPr>
              <a:t>đặt</a:t>
            </a:r>
            <a:endParaRPr lang="en-US" sz="2400" dirty="0" smtClean="0">
              <a:solidFill>
                <a:srgbClr val="FF0000"/>
              </a:solidFill>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solidFill>
                  <a:srgbClr val="FF0000"/>
                </a:solidFill>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7502785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990599"/>
          </a:xfrm>
        </p:spPr>
        <p:txBody>
          <a:bodyPr/>
          <a:lstStyle/>
          <a:p>
            <a:pPr eaLnBrk="1" hangingPunct="1"/>
            <a:r>
              <a:rPr lang="en-US" smtClean="0"/>
              <a:t>Thiết kế thuộc tính</a:t>
            </a:r>
            <a:endParaRPr lang="en-US" smtClean="0">
              <a:solidFill>
                <a:schemeClr val="accent1"/>
              </a:solidFill>
            </a:endParaRPr>
          </a:p>
        </p:txBody>
      </p:sp>
      <p:sp>
        <p:nvSpPr>
          <p:cNvPr id="1536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30BE8E-82B1-4B1F-8071-6673557A1405}" type="slidenum">
              <a:rPr lang="en-US">
                <a:solidFill>
                  <a:schemeClr val="bg1"/>
                </a:solidFill>
                <a:latin typeface="Verdana" panose="020B0604030504040204" pitchFamily="34" charset="0"/>
              </a:rPr>
              <a:pPr eaLnBrk="1" hangingPunct="1"/>
              <a:t>48</a:t>
            </a:fld>
            <a:endParaRPr lang="en-US">
              <a:solidFill>
                <a:schemeClr val="bg1"/>
              </a:solidFill>
              <a:latin typeface="Verdana" panose="020B0604030504040204" pitchFamily="34" charset="0"/>
            </a:endParaRPr>
          </a:p>
        </p:txBody>
      </p:sp>
      <p:sp>
        <p:nvSpPr>
          <p:cNvPr id="9" name="Content Placeholder 2"/>
          <p:cNvSpPr>
            <a:spLocks noGrp="1"/>
          </p:cNvSpPr>
          <p:nvPr>
            <p:ph sz="quarter" idx="1"/>
          </p:nvPr>
        </p:nvSpPr>
        <p:spPr>
          <a:xfrm>
            <a:off x="304800" y="1524000"/>
            <a:ext cx="8534400" cy="1411289"/>
          </a:xfrm>
        </p:spPr>
        <p:txBody>
          <a:bodyPr>
            <a:noAutofit/>
          </a:bodyPr>
          <a:lstStyle/>
          <a:p>
            <a:pPr marL="0" indent="0" algn="just" eaLnBrk="1" hangingPunct="1">
              <a:buFont typeface="Wingdings" panose="05000000000000000000" pitchFamily="2" charset="2"/>
              <a:buNone/>
              <a:defRPr/>
            </a:pPr>
            <a:r>
              <a:rPr lang="en-US" dirty="0" err="1" smtClean="0"/>
              <a:t>Đối</a:t>
            </a:r>
            <a:r>
              <a:rPr lang="en-US" dirty="0" smtClean="0"/>
              <a:t> </a:t>
            </a:r>
            <a:r>
              <a:rPr lang="en-US" dirty="0" err="1" smtClean="0"/>
              <a:t>với</a:t>
            </a:r>
            <a:r>
              <a:rPr lang="en-US" dirty="0" smtClean="0"/>
              <a:t> </a:t>
            </a:r>
            <a:r>
              <a:rPr lang="en-US" dirty="0" err="1" smtClean="0"/>
              <a:t>mỗi</a:t>
            </a:r>
            <a:r>
              <a:rPr lang="en-US" dirty="0" smtClean="0"/>
              <a:t> </a:t>
            </a:r>
            <a:r>
              <a:rPr lang="en-US" dirty="0" err="1" smtClean="0"/>
              <a:t>đối</a:t>
            </a:r>
            <a:r>
              <a:rPr lang="en-US" dirty="0" smtClean="0"/>
              <a:t> </a:t>
            </a:r>
            <a:r>
              <a:rPr lang="en-US" dirty="0" err="1" smtClean="0"/>
              <a:t>tượng</a:t>
            </a:r>
            <a:r>
              <a:rPr lang="en-US" dirty="0" smtClean="0"/>
              <a:t>, </a:t>
            </a:r>
            <a:r>
              <a:rPr lang="en-US" dirty="0" err="1" smtClean="0"/>
              <a:t>xác</a:t>
            </a:r>
            <a:r>
              <a:rPr lang="en-US" dirty="0" smtClean="0"/>
              <a:t> </a:t>
            </a:r>
            <a:r>
              <a:rPr lang="en-US" dirty="0" err="1" smtClean="0"/>
              <a:t>định</a:t>
            </a:r>
            <a:r>
              <a:rPr lang="en-US" dirty="0" smtClean="0"/>
              <a:t> </a:t>
            </a:r>
            <a:r>
              <a:rPr lang="en-US" dirty="0" err="1" smtClean="0"/>
              <a:t>các</a:t>
            </a:r>
            <a:r>
              <a:rPr lang="en-US" dirty="0" smtClean="0"/>
              <a:t> </a:t>
            </a:r>
            <a:r>
              <a:rPr lang="en-US" dirty="0" err="1" smtClean="0"/>
              <a:t>thông</a:t>
            </a:r>
            <a:r>
              <a:rPr lang="en-US" dirty="0" smtClean="0"/>
              <a:t> tin </a:t>
            </a:r>
            <a:r>
              <a:rPr lang="en-US" dirty="0" err="1" smtClean="0"/>
              <a:t>cần</a:t>
            </a:r>
            <a:r>
              <a:rPr lang="en-US" dirty="0" smtClean="0"/>
              <a:t> </a:t>
            </a:r>
            <a:r>
              <a:rPr lang="en-US" dirty="0" err="1" smtClean="0"/>
              <a:t>lưu</a:t>
            </a:r>
            <a:r>
              <a:rPr lang="en-US" dirty="0"/>
              <a:t> </a:t>
            </a:r>
            <a:r>
              <a:rPr lang="en-US" dirty="0" err="1" smtClean="0"/>
              <a:t>trữ</a:t>
            </a:r>
            <a:r>
              <a:rPr lang="en-US" b="0" dirty="0" smtClean="0"/>
              <a:t>. </a:t>
            </a:r>
            <a:r>
              <a:rPr lang="en-US" b="0" dirty="0" err="1" smtClean="0"/>
              <a:t>Sau</a:t>
            </a:r>
            <a:r>
              <a:rPr lang="en-US" b="0" dirty="0" smtClean="0"/>
              <a:t> </a:t>
            </a:r>
            <a:r>
              <a:rPr lang="en-US" dirty="0" err="1" smtClean="0"/>
              <a:t>đó</a:t>
            </a:r>
            <a:r>
              <a:rPr lang="en-US" dirty="0" smtClean="0"/>
              <a:t> </a:t>
            </a:r>
            <a:r>
              <a:rPr lang="en-US" dirty="0" err="1" smtClean="0"/>
              <a:t>l</a:t>
            </a:r>
            <a:r>
              <a:rPr lang="en-US" b="0" dirty="0" err="1" smtClean="0"/>
              <a:t>ập</a:t>
            </a:r>
            <a:r>
              <a:rPr lang="en-US" b="0" dirty="0" smtClean="0"/>
              <a:t> </a:t>
            </a:r>
            <a:r>
              <a:rPr lang="en-US" b="0" dirty="0" err="1" smtClean="0"/>
              <a:t>bảng</a:t>
            </a:r>
            <a:r>
              <a:rPr lang="en-US" b="0" dirty="0" smtClean="0"/>
              <a:t> </a:t>
            </a:r>
            <a:r>
              <a:rPr lang="en-US" b="0" dirty="0" err="1" smtClean="0"/>
              <a:t>mô</a:t>
            </a:r>
            <a:r>
              <a:rPr lang="en-US" b="0" dirty="0" smtClean="0"/>
              <a:t> </a:t>
            </a:r>
            <a:r>
              <a:rPr lang="en-US" b="0" dirty="0" err="1" smtClean="0"/>
              <a:t>tả</a:t>
            </a:r>
            <a:r>
              <a:rPr lang="en-US" b="0" dirty="0" smtClean="0"/>
              <a:t> </a:t>
            </a:r>
            <a:r>
              <a:rPr lang="en-US" b="0" dirty="0" err="1" smtClean="0"/>
              <a:t>thuộc</a:t>
            </a:r>
            <a:r>
              <a:rPr lang="en-US" b="0" dirty="0" smtClean="0"/>
              <a:t> </a:t>
            </a:r>
            <a:r>
              <a:rPr lang="en-US" b="0" dirty="0" err="1" smtClean="0"/>
              <a:t>tính</a:t>
            </a:r>
            <a:r>
              <a:rPr lang="en-US" b="0" dirty="0" smtClean="0"/>
              <a:t> </a:t>
            </a:r>
            <a:r>
              <a:rPr lang="en-US" b="0" dirty="0" err="1" smtClean="0"/>
              <a:t>như</a:t>
            </a:r>
            <a:r>
              <a:rPr lang="en-US" b="0" dirty="0" smtClean="0"/>
              <a:t> </a:t>
            </a:r>
            <a:r>
              <a:rPr lang="en-US" b="0" dirty="0" err="1" smtClean="0"/>
              <a:t>sau</a:t>
            </a:r>
            <a:r>
              <a:rPr lang="en-US" b="0" dirty="0" smtClean="0"/>
              <a:t>:</a:t>
            </a:r>
          </a:p>
          <a:p>
            <a:pPr algn="just" eaLnBrk="1" hangingPunct="1">
              <a:buFont typeface="Wingdings" panose="05000000000000000000" pitchFamily="2" charset="2"/>
              <a:buNone/>
              <a:defRPr/>
            </a:pPr>
            <a:endParaRPr lang="en-US" b="0" dirty="0" smtClean="0"/>
          </a:p>
          <a:p>
            <a:pPr algn="just" eaLnBrk="1" hangingPunct="1">
              <a:buFont typeface="Wingdings" panose="05000000000000000000" pitchFamily="2" charset="2"/>
              <a:buNone/>
              <a:defRPr/>
            </a:pPr>
            <a:endParaRPr lang="en-US" b="0" dirty="0" smtClean="0"/>
          </a:p>
          <a:p>
            <a:pPr algn="just" eaLnBrk="1" hangingPunct="1">
              <a:buFont typeface="Wingdings" panose="05000000000000000000" pitchFamily="2" charset="2"/>
              <a:buNone/>
              <a:defRPr/>
            </a:pPr>
            <a:endParaRPr lang="en-US" b="0" dirty="0" smtClean="0"/>
          </a:p>
        </p:txBody>
      </p:sp>
      <p:graphicFrame>
        <p:nvGraphicFramePr>
          <p:cNvPr id="10" name="Table 9"/>
          <p:cNvGraphicFramePr>
            <a:graphicFrameLocks noGrp="1"/>
          </p:cNvGraphicFramePr>
          <p:nvPr>
            <p:extLst>
              <p:ext uri="{D42A27DB-BD31-4B8C-83A1-F6EECF244321}">
                <p14:modId xmlns:p14="http://schemas.microsoft.com/office/powerpoint/2010/main" xmlns="" val="3289168361"/>
              </p:ext>
            </p:extLst>
          </p:nvPr>
        </p:nvGraphicFramePr>
        <p:xfrm>
          <a:off x="304800" y="2590800"/>
          <a:ext cx="8534491" cy="1279905"/>
        </p:xfrm>
        <a:graphic>
          <a:graphicData uri="http://schemas.openxmlformats.org/drawingml/2006/table">
            <a:tbl>
              <a:tblPr firstRow="1" bandRow="1">
                <a:tableStyleId>{5940675A-B579-460E-94D1-54222C63F5DA}</a:tableStyleId>
              </a:tblPr>
              <a:tblGrid>
                <a:gridCol w="735348"/>
                <a:gridCol w="2056148"/>
                <a:gridCol w="1819611"/>
                <a:gridCol w="2137111"/>
                <a:gridCol w="1786273"/>
              </a:tblGrid>
              <a:tr h="700851">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Stt</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Thuộc</a:t>
                      </a:r>
                      <a:r>
                        <a:rPr lang="en-US" sz="3200" dirty="0" smtClean="0">
                          <a:solidFill>
                            <a:schemeClr val="bg1"/>
                          </a:solidFill>
                          <a:latin typeface="Times New Roman" panose="02020603050405020304" pitchFamily="18" charset="0"/>
                          <a:cs typeface="Times New Roman" panose="02020603050405020304" pitchFamily="18" charset="0"/>
                        </a:rPr>
                        <a:t> </a:t>
                      </a:r>
                      <a:r>
                        <a:rPr lang="en-US" sz="3200" dirty="0" err="1" smtClean="0">
                          <a:solidFill>
                            <a:schemeClr val="bg1"/>
                          </a:solidFill>
                          <a:latin typeface="Times New Roman" panose="02020603050405020304" pitchFamily="18" charset="0"/>
                          <a:cs typeface="Times New Roman" panose="02020603050405020304" pitchFamily="18" charset="0"/>
                        </a:rPr>
                        <a:t>tính</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Kiểu</a:t>
                      </a:r>
                      <a:r>
                        <a:rPr lang="en-US" sz="3200" dirty="0" smtClean="0">
                          <a:solidFill>
                            <a:schemeClr val="bg1"/>
                          </a:solidFill>
                          <a:latin typeface="Times New Roman" panose="02020603050405020304" pitchFamily="18" charset="0"/>
                          <a:cs typeface="Times New Roman" panose="02020603050405020304" pitchFamily="18" charset="0"/>
                        </a:rPr>
                        <a:t>/ </a:t>
                      </a:r>
                      <a:r>
                        <a:rPr lang="en-US" sz="3200" dirty="0" err="1" smtClean="0">
                          <a:solidFill>
                            <a:schemeClr val="bg1"/>
                          </a:solidFill>
                          <a:latin typeface="Times New Roman" panose="02020603050405020304" pitchFamily="18" charset="0"/>
                          <a:cs typeface="Times New Roman" panose="02020603050405020304" pitchFamily="18" charset="0"/>
                        </a:rPr>
                        <a:t>lớp</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Ràng</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buộc</a:t>
                      </a:r>
                      <a:r>
                        <a:rPr lang="en-US" sz="3200" baseline="0" dirty="0" smtClean="0">
                          <a:solidFill>
                            <a:schemeClr val="bg1"/>
                          </a:solidFill>
                          <a:latin typeface="Times New Roman" panose="02020603050405020304" pitchFamily="18" charset="0"/>
                          <a:cs typeface="Times New Roman" panose="02020603050405020304" pitchFamily="18" charset="0"/>
                        </a:rPr>
                        <a:t> </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Diễn</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giải</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r>
              <a:tr h="396112">
                <a:tc>
                  <a:txBody>
                    <a:bodyPr/>
                    <a:lstStyle/>
                    <a:p>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endParaRPr lang="en-US" sz="3200" dirty="0">
                        <a:latin typeface="Times New Roman" panose="02020603050405020304" pitchFamily="18" charset="0"/>
                        <a:cs typeface="Times New Roman" panose="02020603050405020304" pitchFamily="18" charset="0"/>
                      </a:endParaRPr>
                    </a:p>
                  </a:txBody>
                  <a:tcPr marL="91449" marR="91449" marT="45687" marB="45687"/>
                </a:tc>
                <a:tc>
                  <a:txBody>
                    <a:bodyPr/>
                    <a:lstStyle/>
                    <a:p>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endParaRPr lang="en-US" sz="3200" dirty="0">
                        <a:latin typeface="Times New Roman" panose="02020603050405020304" pitchFamily="18" charset="0"/>
                        <a:cs typeface="Times New Roman" panose="02020603050405020304" pitchFamily="18" charset="0"/>
                      </a:endParaRPr>
                    </a:p>
                  </a:txBody>
                  <a:tcPr marL="91449" marR="91449" marT="45687" marB="45687"/>
                </a:tc>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xmlns="" val="83069844"/>
              </p:ext>
            </p:extLst>
          </p:nvPr>
        </p:nvGraphicFramePr>
        <p:xfrm>
          <a:off x="304800" y="5059812"/>
          <a:ext cx="7991230" cy="1645788"/>
        </p:xfrm>
        <a:graphic>
          <a:graphicData uri="http://schemas.openxmlformats.org/drawingml/2006/table">
            <a:tbl>
              <a:tblPr firstRow="1" bandRow="1">
                <a:tableStyleId>{5940675A-B579-460E-94D1-54222C63F5DA}</a:tableStyleId>
              </a:tblPr>
              <a:tblGrid>
                <a:gridCol w="735348"/>
                <a:gridCol w="2961023"/>
                <a:gridCol w="2157748"/>
                <a:gridCol w="2137111"/>
              </a:tblGrid>
              <a:tr h="700851">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Stt</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Mô</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tả</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ràng</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buộc</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Thuộc</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tính</a:t>
                      </a:r>
                      <a:r>
                        <a:rPr lang="en-US" sz="3200" baseline="0" dirty="0" smtClean="0">
                          <a:solidFill>
                            <a:schemeClr val="bg1"/>
                          </a:solidFill>
                          <a:latin typeface="Times New Roman" panose="02020603050405020304" pitchFamily="18" charset="0"/>
                          <a:cs typeface="Times New Roman" panose="02020603050405020304" pitchFamily="18" charset="0"/>
                        </a:rPr>
                        <a:t> </a:t>
                      </a:r>
                    </a:p>
                    <a:p>
                      <a:pPr algn="ctr"/>
                      <a:r>
                        <a:rPr lang="en-US" sz="3200" baseline="0" dirty="0" err="1" smtClean="0">
                          <a:solidFill>
                            <a:schemeClr val="bg1"/>
                          </a:solidFill>
                          <a:latin typeface="Times New Roman" panose="02020603050405020304" pitchFamily="18" charset="0"/>
                          <a:cs typeface="Times New Roman" panose="02020603050405020304" pitchFamily="18" charset="0"/>
                        </a:rPr>
                        <a:t>liên</a:t>
                      </a:r>
                      <a:r>
                        <a:rPr lang="en-US" sz="3200" baseline="0" dirty="0" smtClean="0">
                          <a:solidFill>
                            <a:schemeClr val="bg1"/>
                          </a:solidFill>
                          <a:latin typeface="Times New Roman" panose="02020603050405020304" pitchFamily="18" charset="0"/>
                          <a:cs typeface="Times New Roman" panose="02020603050405020304" pitchFamily="18" charset="0"/>
                        </a:rPr>
                        <a:t> </a:t>
                      </a:r>
                      <a:r>
                        <a:rPr lang="en-US" sz="3200" baseline="0" dirty="0" err="1" smtClean="0">
                          <a:solidFill>
                            <a:schemeClr val="bg1"/>
                          </a:solidFill>
                          <a:latin typeface="Times New Roman" panose="02020603050405020304" pitchFamily="18" charset="0"/>
                          <a:cs typeface="Times New Roman" panose="02020603050405020304" pitchFamily="18" charset="0"/>
                        </a:rPr>
                        <a:t>quan</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c>
                  <a:txBody>
                    <a:bodyPr/>
                    <a:lstStyle/>
                    <a:p>
                      <a:pPr algn="ctr"/>
                      <a:r>
                        <a:rPr lang="en-US" sz="3200" dirty="0" err="1" smtClean="0">
                          <a:solidFill>
                            <a:schemeClr val="bg1"/>
                          </a:solidFill>
                          <a:latin typeface="Times New Roman" panose="02020603050405020304" pitchFamily="18" charset="0"/>
                          <a:cs typeface="Times New Roman" panose="02020603050405020304" pitchFamily="18" charset="0"/>
                        </a:rPr>
                        <a:t>Ghi</a:t>
                      </a:r>
                      <a:r>
                        <a:rPr lang="en-US" sz="3200" dirty="0" smtClean="0">
                          <a:solidFill>
                            <a:schemeClr val="bg1"/>
                          </a:solidFill>
                          <a:latin typeface="Times New Roman" panose="02020603050405020304" pitchFamily="18" charset="0"/>
                          <a:cs typeface="Times New Roman" panose="02020603050405020304" pitchFamily="18" charset="0"/>
                        </a:rPr>
                        <a:t> </a:t>
                      </a:r>
                      <a:r>
                        <a:rPr lang="en-US" sz="3200" dirty="0" err="1" smtClean="0">
                          <a:solidFill>
                            <a:schemeClr val="bg1"/>
                          </a:solidFill>
                          <a:latin typeface="Times New Roman" panose="02020603050405020304" pitchFamily="18" charset="0"/>
                          <a:cs typeface="Times New Roman" panose="02020603050405020304" pitchFamily="18" charset="0"/>
                        </a:rPr>
                        <a:t>chú</a:t>
                      </a:r>
                      <a:endParaRPr lang="en-US" sz="3200" dirty="0">
                        <a:solidFill>
                          <a:schemeClr val="bg1"/>
                        </a:solidFill>
                        <a:latin typeface="Times New Roman" panose="02020603050405020304" pitchFamily="18" charset="0"/>
                        <a:cs typeface="Times New Roman" panose="02020603050405020304" pitchFamily="18" charset="0"/>
                      </a:endParaRPr>
                    </a:p>
                  </a:txBody>
                  <a:tcPr marL="91449" marR="91449" marT="45687" marB="45687" anchor="ctr">
                    <a:solidFill>
                      <a:srgbClr val="0070C0"/>
                    </a:solidFill>
                  </a:tcPr>
                </a:tc>
              </a:tr>
              <a:tr h="396112">
                <a:tc>
                  <a:txBody>
                    <a:bodyPr/>
                    <a:lstStyle/>
                    <a:p>
                      <a:pPr algn="ctr"/>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pPr algn="ctr"/>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pPr algn="ctr"/>
                      <a:endParaRPr lang="en-US" sz="3200">
                        <a:latin typeface="Times New Roman" panose="02020603050405020304" pitchFamily="18" charset="0"/>
                        <a:cs typeface="Times New Roman" panose="02020603050405020304" pitchFamily="18" charset="0"/>
                      </a:endParaRPr>
                    </a:p>
                  </a:txBody>
                  <a:tcPr marL="91449" marR="91449" marT="45687" marB="45687"/>
                </a:tc>
                <a:tc>
                  <a:txBody>
                    <a:bodyPr/>
                    <a:lstStyle/>
                    <a:p>
                      <a:pPr algn="ctr"/>
                      <a:endParaRPr lang="en-US" sz="3200" dirty="0">
                        <a:latin typeface="Times New Roman" panose="02020603050405020304" pitchFamily="18" charset="0"/>
                        <a:cs typeface="Times New Roman" panose="02020603050405020304" pitchFamily="18" charset="0"/>
                      </a:endParaRPr>
                    </a:p>
                  </a:txBody>
                  <a:tcPr marL="91449" marR="91449" marT="45687" marB="45687"/>
                </a:tc>
              </a:tr>
            </a:tbl>
          </a:graphicData>
        </a:graphic>
      </p:graphicFrame>
      <p:sp>
        <p:nvSpPr>
          <p:cNvPr id="11" name="Content Placeholder 2"/>
          <p:cNvSpPr txBox="1">
            <a:spLocks/>
          </p:cNvSpPr>
          <p:nvPr/>
        </p:nvSpPr>
        <p:spPr>
          <a:xfrm>
            <a:off x="304800" y="4052889"/>
            <a:ext cx="8534400" cy="900111"/>
          </a:xfrm>
          <a:prstGeom prst="rect">
            <a:avLst/>
          </a:prstGeom>
        </p:spPr>
        <p:txBody>
          <a:bodyPr vert="horz" lIns="91440" tIns="45720" rIns="91440" bIns="45720" rtlCol="0">
            <a:noAutofit/>
          </a:bodyPr>
          <a:lstStyle>
            <a:lvl1pPr marL="344488" indent="-344488"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1pPr>
            <a:lvl2pPr marL="688975" indent="-346075"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2pPr>
            <a:lvl3pPr marL="1033463" indent="-347663"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3pPr>
            <a:lvl4pPr marL="12001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4pPr>
            <a:lvl5pPr marL="1543050" indent="-171450" algn="l" defTabSz="685800" rtl="0" eaLnBrk="1" latinLnBrk="0" hangingPunct="1">
              <a:lnSpc>
                <a:spcPct val="90000"/>
              </a:lnSpc>
              <a:spcBef>
                <a:spcPct val="30000"/>
              </a:spcBef>
              <a:buFont typeface="Wingdings" panose="05000000000000000000" pitchFamily="2" charset="2"/>
              <a:buChar char="§"/>
              <a:defRPr sz="3200" kern="1200">
                <a:solidFill>
                  <a:schemeClr val="tx1"/>
                </a:solidFill>
                <a:latin typeface="Times New Roman" panose="02020603050405020304" pitchFamily="18" charset="0"/>
                <a:ea typeface="+mn-ea"/>
                <a:cs typeface="Times New Roman" panose="02020603050405020304" pitchFamily="18" charset="0"/>
              </a:defRPr>
            </a:lvl5pPr>
            <a:lvl6pPr marL="18859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ct val="30000"/>
              </a:spcBef>
              <a:buFont typeface="Arial" panose="020B0604020202020204" pitchFamily="34" charset="0"/>
              <a:buChar char="•"/>
              <a:defRPr sz="1350" kern="1200">
                <a:solidFill>
                  <a:schemeClr val="tx1"/>
                </a:solidFill>
                <a:latin typeface="+mn-lt"/>
                <a:ea typeface="+mn-ea"/>
                <a:cs typeface="+mn-cs"/>
              </a:defRPr>
            </a:lvl9pPr>
          </a:lstStyle>
          <a:p>
            <a:pPr marL="0" indent="0" algn="just" fontAlgn="auto">
              <a:spcAft>
                <a:spcPts val="0"/>
              </a:spcAft>
              <a:buFont typeface="Wingdings" panose="05000000000000000000" pitchFamily="2" charset="2"/>
              <a:buNone/>
              <a:defRPr/>
            </a:pPr>
            <a:r>
              <a:rPr lang="en-US" dirty="0" err="1" smtClean="0"/>
              <a:t>Nếu</a:t>
            </a:r>
            <a:r>
              <a:rPr lang="en-US" dirty="0" smtClean="0"/>
              <a:t> </a:t>
            </a:r>
            <a:r>
              <a:rPr lang="en-US" dirty="0" err="1" smtClean="0"/>
              <a:t>có</a:t>
            </a:r>
            <a:r>
              <a:rPr lang="en-US" dirty="0" smtClean="0"/>
              <a:t> </a:t>
            </a:r>
            <a:r>
              <a:rPr lang="en-US" dirty="0" err="1" smtClean="0"/>
              <a:t>ràng</a:t>
            </a:r>
            <a:r>
              <a:rPr lang="en-US" dirty="0" smtClean="0"/>
              <a:t> </a:t>
            </a:r>
            <a:r>
              <a:rPr lang="en-US" dirty="0" err="1" smtClean="0"/>
              <a:t>buộc</a:t>
            </a:r>
            <a:r>
              <a:rPr lang="en-US" dirty="0" smtClean="0"/>
              <a:t> </a:t>
            </a:r>
            <a:r>
              <a:rPr lang="en-US" dirty="0" err="1" smtClean="0"/>
              <a:t>liên</a:t>
            </a:r>
            <a:r>
              <a:rPr lang="en-US" dirty="0" smtClean="0"/>
              <a:t> </a:t>
            </a:r>
            <a:r>
              <a:rPr lang="en-US" dirty="0" err="1" smtClean="0"/>
              <a:t>thuộc</a:t>
            </a:r>
            <a:r>
              <a:rPr lang="en-US" dirty="0" smtClean="0"/>
              <a:t> </a:t>
            </a:r>
            <a:r>
              <a:rPr lang="en-US" dirty="0" err="1" smtClean="0"/>
              <a:t>tính</a:t>
            </a:r>
            <a:r>
              <a:rPr lang="en-US" dirty="0" smtClean="0"/>
              <a:t> </a:t>
            </a:r>
            <a:r>
              <a:rPr lang="en-US" dirty="0" err="1" smtClean="0"/>
              <a:t>thì</a:t>
            </a:r>
            <a:r>
              <a:rPr lang="en-US" dirty="0" smtClean="0"/>
              <a:t> </a:t>
            </a:r>
            <a:r>
              <a:rPr lang="en-US" dirty="0" err="1" smtClean="0"/>
              <a:t>lập</a:t>
            </a:r>
            <a:r>
              <a:rPr lang="en-US" dirty="0" smtClean="0"/>
              <a:t> </a:t>
            </a:r>
            <a:r>
              <a:rPr lang="en-US" dirty="0" err="1" smtClean="0"/>
              <a:t>thêm</a:t>
            </a:r>
            <a:r>
              <a:rPr lang="en-US" dirty="0" smtClean="0"/>
              <a:t> </a:t>
            </a:r>
            <a:r>
              <a:rPr lang="en-US" dirty="0" err="1" smtClean="0"/>
              <a:t>bảng</a:t>
            </a:r>
            <a:r>
              <a:rPr lang="en-US" dirty="0" smtClean="0"/>
              <a:t> </a:t>
            </a:r>
            <a:r>
              <a:rPr lang="en-US" dirty="0" err="1" smtClean="0"/>
              <a:t>sau</a:t>
            </a:r>
            <a:r>
              <a:rPr lang="en-US" dirty="0" smtClean="0"/>
              <a:t>:</a:t>
            </a:r>
          </a:p>
          <a:p>
            <a:pPr algn="just" fontAlgn="auto">
              <a:spcAft>
                <a:spcPts val="0"/>
              </a:spcAft>
              <a:buFont typeface="Wingdings" panose="05000000000000000000" pitchFamily="2" charset="2"/>
              <a:buNone/>
              <a:defRPr/>
            </a:pPr>
            <a:endParaRPr lang="en-US" dirty="0" smtClean="0"/>
          </a:p>
          <a:p>
            <a:pPr algn="just" fontAlgn="auto">
              <a:spcAft>
                <a:spcPts val="0"/>
              </a:spcAft>
              <a:buFont typeface="Wingdings" panose="05000000000000000000" pitchFamily="2" charset="2"/>
              <a:buNone/>
              <a:defRPr/>
            </a:pPr>
            <a:endParaRPr lang="en-US" dirty="0" smtClean="0"/>
          </a:p>
          <a:p>
            <a:pPr algn="just" fontAlgn="auto">
              <a:spcAft>
                <a:spcPts val="0"/>
              </a:spcAft>
              <a:buFont typeface="Wingdings" panose="05000000000000000000" pitchFamily="2" charset="2"/>
              <a:buNone/>
              <a:defRPr/>
            </a:pPr>
            <a:endParaRPr lang="en-US" dirty="0" smtClean="0"/>
          </a:p>
        </p:txBody>
      </p:sp>
    </p:spTree>
    <p:extLst>
      <p:ext uri="{BB962C8B-B14F-4D97-AF65-F5344CB8AC3E}">
        <p14:creationId xmlns:p14="http://schemas.microsoft.com/office/powerpoint/2010/main" xmlns="" val="2768153794"/>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dirty="0" err="1" smtClean="0">
                <a:solidFill>
                  <a:srgbClr val="002060"/>
                </a:solidFill>
              </a:rPr>
              <a:t>Ràng</a:t>
            </a:r>
            <a:r>
              <a:rPr lang="en-US" dirty="0" smtClean="0">
                <a:solidFill>
                  <a:srgbClr val="002060"/>
                </a:solidFill>
              </a:rPr>
              <a:t> </a:t>
            </a:r>
            <a:r>
              <a:rPr lang="en-US" dirty="0" err="1" smtClean="0">
                <a:solidFill>
                  <a:srgbClr val="002060"/>
                </a:solidFill>
              </a:rPr>
              <a:t>buộc</a:t>
            </a:r>
            <a:endParaRPr lang="en-US" dirty="0" smtClean="0">
              <a:solidFill>
                <a:srgbClr val="002060"/>
              </a:solidFill>
            </a:endParaRPr>
          </a:p>
        </p:txBody>
      </p:sp>
      <p:sp>
        <p:nvSpPr>
          <p:cNvPr id="9219" name="Content Placeholder 2"/>
          <p:cNvSpPr>
            <a:spLocks noGrp="1"/>
          </p:cNvSpPr>
          <p:nvPr>
            <p:ph idx="1"/>
          </p:nvPr>
        </p:nvSpPr>
        <p:spPr>
          <a:xfrm>
            <a:off x="628650" y="1828800"/>
            <a:ext cx="7886700" cy="4645025"/>
          </a:xfrm>
        </p:spPr>
        <p:txBody>
          <a:bodyPr rtlCol="0">
            <a:normAutofit/>
          </a:bodyPr>
          <a:lstStyle/>
          <a:p>
            <a:pPr marL="0" indent="0" algn="just" eaLnBrk="1" fontAlgn="auto" hangingPunct="1">
              <a:lnSpc>
                <a:spcPct val="150000"/>
              </a:lnSpc>
              <a:spcAft>
                <a:spcPts val="0"/>
              </a:spcAft>
              <a:buFont typeface="Wingdings" pitchFamily="2" charset="2"/>
              <a:buNone/>
              <a:defRPr/>
            </a:pPr>
            <a:r>
              <a:rPr lang="vi-VN" dirty="0" smtClean="0"/>
              <a:t>Ràng buộc trên lớp là các quy định, quy tắc áp đặt trên các giá trị thuộc tính của đối tượng trong lớp, sao cho đối tượng này thể hiện </a:t>
            </a:r>
            <a:r>
              <a:rPr lang="en-US" dirty="0" err="1" smtClean="0"/>
              <a:t>đúng</a:t>
            </a:r>
            <a:r>
              <a:rPr lang="en-US" dirty="0" smtClean="0"/>
              <a:t> </a:t>
            </a:r>
            <a:r>
              <a:rPr lang="en-US" dirty="0" err="1" smtClean="0"/>
              <a:t>với</a:t>
            </a:r>
            <a:r>
              <a:rPr lang="en-US" dirty="0" smtClean="0"/>
              <a:t> </a:t>
            </a:r>
            <a:r>
              <a:rPr lang="en-US" dirty="0" err="1" smtClean="0"/>
              <a:t>thực</a:t>
            </a:r>
            <a:r>
              <a:rPr lang="en-US" dirty="0" smtClean="0"/>
              <a:t> </a:t>
            </a:r>
            <a:r>
              <a:rPr lang="en-US" dirty="0" err="1" smtClean="0"/>
              <a:t>tế</a:t>
            </a:r>
            <a:r>
              <a:rPr lang="vi-VN" dirty="0" smtClean="0"/>
              <a:t>.</a:t>
            </a:r>
            <a:endParaRPr lang="en-US" dirty="0" smtClean="0"/>
          </a:p>
        </p:txBody>
      </p:sp>
      <p:sp>
        <p:nvSpPr>
          <p:cNvPr id="3076"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194CA5-1CA7-4093-8187-5E05E8C25F36}" type="slidenum">
              <a:rPr lang="en-US">
                <a:solidFill>
                  <a:srgbClr val="FFFFFF"/>
                </a:solidFill>
              </a:rPr>
              <a:pPr eaLnBrk="1" hangingPunct="1"/>
              <a:t>49</a:t>
            </a:fld>
            <a:endParaRPr lang="en-US">
              <a:solidFill>
                <a:srgbClr val="FFFFFF"/>
              </a:solidFill>
            </a:endParaRPr>
          </a:p>
        </p:txBody>
      </p:sp>
    </p:spTree>
    <p:extLst>
      <p:ext uri="{BB962C8B-B14F-4D97-AF65-F5344CB8AC3E}">
        <p14:creationId xmlns:p14="http://schemas.microsoft.com/office/powerpoint/2010/main" xmlns="" val="13423553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xfrm>
            <a:off x="609600" y="1"/>
            <a:ext cx="8001000" cy="990600"/>
          </a:xfrm>
        </p:spPr>
        <p:txBody>
          <a:bodyPr>
            <a:normAutofit/>
          </a:bodyPr>
          <a:lstStyle/>
          <a:p>
            <a:pPr eaLnBrk="1" hangingPunct="1"/>
            <a:r>
              <a:rPr lang="en-US" dirty="0" err="1" smtClean="0"/>
              <a:t>Các</a:t>
            </a:r>
            <a:r>
              <a:rPr lang="en-US" dirty="0" smtClean="0"/>
              <a:t> </a:t>
            </a:r>
            <a:r>
              <a:rPr lang="en-US" dirty="0" err="1" smtClean="0"/>
              <a:t>yêu</a:t>
            </a:r>
            <a:r>
              <a:rPr lang="en-US" dirty="0" smtClean="0"/>
              <a:t> </a:t>
            </a:r>
            <a:r>
              <a:rPr lang="en-US" dirty="0" err="1" smtClean="0"/>
              <a:t>cầu</a:t>
            </a:r>
            <a:r>
              <a:rPr lang="en-US" dirty="0" smtClean="0"/>
              <a:t> </a:t>
            </a:r>
            <a:r>
              <a:rPr lang="en-US" dirty="0" err="1" smtClean="0"/>
              <a:t>chính</a:t>
            </a:r>
            <a:r>
              <a:rPr lang="en-US" dirty="0" smtClean="0"/>
              <a:t> </a:t>
            </a:r>
            <a:r>
              <a:rPr lang="en-US" dirty="0" err="1" smtClean="0"/>
              <a:t>của</a:t>
            </a:r>
            <a:r>
              <a:rPr lang="en-US" dirty="0" smtClean="0"/>
              <a:t> </a:t>
            </a:r>
            <a:r>
              <a:rPr lang="en-US" dirty="0" err="1" smtClean="0"/>
              <a:t>phần</a:t>
            </a:r>
            <a:r>
              <a:rPr lang="en-US" dirty="0" smtClean="0"/>
              <a:t> </a:t>
            </a:r>
            <a:r>
              <a:rPr lang="en-US" dirty="0" err="1" smtClean="0"/>
              <a:t>mềm</a:t>
            </a:r>
            <a:endParaRPr lang="en-US" dirty="0" smtClean="0">
              <a:solidFill>
                <a:schemeClr val="accent1"/>
              </a:solidFill>
            </a:endParaRPr>
          </a:p>
        </p:txBody>
      </p:sp>
      <p:sp>
        <p:nvSpPr>
          <p:cNvPr id="25" name="Content Placeholder 2"/>
          <p:cNvSpPr>
            <a:spLocks noGrp="1"/>
          </p:cNvSpPr>
          <p:nvPr>
            <p:ph idx="1"/>
          </p:nvPr>
        </p:nvSpPr>
        <p:spPr>
          <a:xfrm>
            <a:off x="609600" y="1600200"/>
            <a:ext cx="8001000" cy="4568825"/>
          </a:xfrm>
        </p:spPr>
        <p:txBody>
          <a:bodyPr>
            <a:noAutofit/>
          </a:bodyPr>
          <a:lstStyle/>
          <a:p>
            <a:pPr marL="422910" indent="-457200" algn="just" eaLnBrk="1" fontAlgn="auto" hangingPunct="1">
              <a:lnSpc>
                <a:spcPct val="150000"/>
              </a:lnSpc>
              <a:spcAft>
                <a:spcPts val="0"/>
              </a:spcAft>
              <a:defRPr/>
            </a:pPr>
            <a:r>
              <a:rPr lang="vi-VN" b="0" dirty="0"/>
              <a:t>Tính tái sử dụng (</a:t>
            </a:r>
            <a:r>
              <a:rPr lang="vi-VN" b="0" dirty="0" smtClean="0"/>
              <a:t>reusability</a:t>
            </a:r>
            <a:r>
              <a:rPr lang="en-US" b="0" dirty="0" smtClean="0"/>
              <a:t>)</a:t>
            </a:r>
          </a:p>
          <a:p>
            <a:pPr marL="422910" indent="-457200" algn="just" eaLnBrk="1" fontAlgn="auto" hangingPunct="1">
              <a:lnSpc>
                <a:spcPct val="150000"/>
              </a:lnSpc>
              <a:spcAft>
                <a:spcPts val="0"/>
              </a:spcAft>
              <a:defRPr/>
            </a:pPr>
            <a:r>
              <a:rPr lang="vi-VN" b="0" dirty="0" smtClean="0"/>
              <a:t>Tính </a:t>
            </a:r>
            <a:r>
              <a:rPr lang="vi-VN" b="0" dirty="0"/>
              <a:t>mở rộng (extensibility</a:t>
            </a:r>
            <a:r>
              <a:rPr lang="vi-VN" b="0" dirty="0" smtClean="0"/>
              <a:t>)</a:t>
            </a:r>
            <a:endParaRPr lang="en-US" b="0" dirty="0" smtClean="0"/>
          </a:p>
          <a:p>
            <a:pPr marL="422910" indent="-457200" algn="just" eaLnBrk="1" fontAlgn="auto" hangingPunct="1">
              <a:lnSpc>
                <a:spcPct val="150000"/>
              </a:lnSpc>
              <a:spcAft>
                <a:spcPts val="0"/>
              </a:spcAft>
              <a:defRPr/>
            </a:pPr>
            <a:r>
              <a:rPr lang="en-US" dirty="0" err="1" smtClean="0"/>
              <a:t>Tính</a:t>
            </a:r>
            <a:r>
              <a:rPr lang="en-US" dirty="0" smtClean="0"/>
              <a:t> </a:t>
            </a:r>
            <a:r>
              <a:rPr lang="en-US" dirty="0" err="1" smtClean="0"/>
              <a:t>mềm</a:t>
            </a:r>
            <a:r>
              <a:rPr lang="en-US" dirty="0" smtClean="0"/>
              <a:t> </a:t>
            </a:r>
            <a:r>
              <a:rPr lang="en-US" dirty="0" err="1" smtClean="0"/>
              <a:t>dẻo</a:t>
            </a:r>
            <a:r>
              <a:rPr lang="en-US" dirty="0" smtClean="0"/>
              <a:t> (flexibility)</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4416C132-B9AA-487A-BB63-66CFB8E75F1D}" type="slidenum">
              <a:rPr lang="en-US">
                <a:solidFill>
                  <a:schemeClr val="bg1"/>
                </a:solidFill>
                <a:latin typeface="Verdana" panose="020B0604030504040204" pitchFamily="34" charset="0"/>
              </a:rPr>
              <a:pPr eaLnBrk="1" hangingPunct="1"/>
              <a:t>5</a:t>
            </a:fld>
            <a:endParaRPr lang="en-US">
              <a:solidFill>
                <a:schemeClr val="bg1"/>
              </a:solidFill>
              <a:latin typeface="Verdana" panose="020B0604030504040204" pitchFamily="34" charset="0"/>
            </a:endParaRPr>
          </a:p>
        </p:txBody>
      </p:sp>
    </p:spTree>
  </p:cSld>
  <p:clrMapOvr>
    <a:masterClrMapping/>
  </p:clrMapOvr>
  <p:transition spd="slow"/>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itle 1"/>
          <p:cNvSpPr>
            <a:spLocks noGrp="1"/>
          </p:cNvSpPr>
          <p:nvPr>
            <p:ph type="title"/>
          </p:nvPr>
        </p:nvSpPr>
        <p:spPr/>
        <p:txBody>
          <a:bodyPr/>
          <a:lstStyle/>
          <a:p>
            <a:pPr eaLnBrk="1" hangingPunct="1"/>
            <a:r>
              <a:rPr lang="en-US" dirty="0" err="1" smtClean="0">
                <a:solidFill>
                  <a:srgbClr val="002060"/>
                </a:solidFill>
              </a:rPr>
              <a:t>Ràng</a:t>
            </a:r>
            <a:r>
              <a:rPr lang="en-US" dirty="0" smtClean="0">
                <a:solidFill>
                  <a:srgbClr val="002060"/>
                </a:solidFill>
              </a:rPr>
              <a:t> </a:t>
            </a:r>
            <a:r>
              <a:rPr lang="en-US" dirty="0" err="1" smtClean="0">
                <a:solidFill>
                  <a:srgbClr val="002060"/>
                </a:solidFill>
              </a:rPr>
              <a:t>buộc</a:t>
            </a:r>
            <a:endParaRPr lang="en-US" dirty="0" smtClean="0">
              <a:solidFill>
                <a:srgbClr val="002060"/>
              </a:solidFill>
            </a:endParaRPr>
          </a:p>
        </p:txBody>
      </p:sp>
      <p:sp>
        <p:nvSpPr>
          <p:cNvPr id="9219" name="Content Placeholder 2"/>
          <p:cNvSpPr>
            <a:spLocks noGrp="1"/>
          </p:cNvSpPr>
          <p:nvPr>
            <p:ph idx="1"/>
          </p:nvPr>
        </p:nvSpPr>
        <p:spPr>
          <a:xfrm>
            <a:off x="628650" y="1600200"/>
            <a:ext cx="7886700" cy="4873625"/>
          </a:xfrm>
        </p:spPr>
        <p:txBody>
          <a:bodyPr rtlCol="0">
            <a:normAutofit/>
          </a:bodyPr>
          <a:lstStyle/>
          <a:p>
            <a:pPr algn="just">
              <a:defRPr/>
            </a:pPr>
            <a:r>
              <a:rPr lang="vi-VN" dirty="0" smtClean="0"/>
              <a:t>Ràng buộc tĩnh: ràng buộc trên giá trị thuộc tính.</a:t>
            </a:r>
            <a:endParaRPr lang="en-US" dirty="0" smtClean="0"/>
          </a:p>
          <a:p>
            <a:pPr algn="just">
              <a:defRPr/>
            </a:pPr>
            <a:r>
              <a:rPr lang="vi-VN" dirty="0" smtClean="0"/>
              <a:t>Ràng buộc động: ràng buộc trên biến đổi giá trị thuộc tính</a:t>
            </a:r>
            <a:r>
              <a:rPr lang="en-US" dirty="0"/>
              <a:t>.</a:t>
            </a:r>
            <a:endParaRPr lang="en-US" dirty="0" smtClean="0"/>
          </a:p>
          <a:p>
            <a:pPr marL="0" indent="0" algn="just">
              <a:buNone/>
              <a:defRPr/>
            </a:pPr>
            <a:r>
              <a:rPr lang="vi-VN" dirty="0" smtClean="0"/>
              <a:t>V</a:t>
            </a:r>
            <a:r>
              <a:rPr lang="en-US" dirty="0" smtClean="0"/>
              <a:t>D:</a:t>
            </a:r>
            <a:r>
              <a:rPr lang="vi-VN" dirty="0" smtClean="0"/>
              <a:t> </a:t>
            </a:r>
            <a:endParaRPr lang="en-US" dirty="0" smtClean="0"/>
          </a:p>
          <a:p>
            <a:pPr algn="just">
              <a:defRPr/>
            </a:pPr>
            <a:r>
              <a:rPr lang="vi-VN" dirty="0" smtClean="0"/>
              <a:t>“Lương của nhân viên ít nhất là </a:t>
            </a:r>
            <a:r>
              <a:rPr lang="en-US" dirty="0" smtClean="0"/>
              <a:t>1.</a:t>
            </a:r>
            <a:r>
              <a:rPr lang="vi-VN" dirty="0" smtClean="0"/>
              <a:t>50</a:t>
            </a:r>
            <a:r>
              <a:rPr lang="en-US" dirty="0" smtClean="0"/>
              <a:t>0</a:t>
            </a:r>
            <a:r>
              <a:rPr lang="vi-VN" dirty="0" smtClean="0"/>
              <a:t>.000 đồng” </a:t>
            </a:r>
            <a:r>
              <a:rPr lang="vi-VN" dirty="0" smtClean="0">
                <a:sym typeface="Wingdings" pitchFamily="2" charset="2"/>
              </a:rPr>
              <a:t></a:t>
            </a:r>
            <a:r>
              <a:rPr lang="vi-VN" dirty="0" smtClean="0"/>
              <a:t> Ràng buộc tĩnh.</a:t>
            </a:r>
            <a:endParaRPr lang="en-US" dirty="0" smtClean="0"/>
          </a:p>
          <a:p>
            <a:pPr algn="just">
              <a:defRPr/>
            </a:pPr>
            <a:r>
              <a:rPr lang="vi-VN" dirty="0" smtClean="0"/>
              <a:t>“Lương của nhân viên chỉ có thể tăng” </a:t>
            </a:r>
            <a:r>
              <a:rPr lang="vi-VN" dirty="0" smtClean="0">
                <a:sym typeface="Wingdings" pitchFamily="2" charset="2"/>
              </a:rPr>
              <a:t></a:t>
            </a:r>
            <a:r>
              <a:rPr lang="vi-VN" dirty="0" smtClean="0"/>
              <a:t> Ràng buộc động.</a:t>
            </a:r>
            <a:endParaRPr lang="en-US" dirty="0" smtClean="0"/>
          </a:p>
          <a:p>
            <a:pPr eaLnBrk="1" fontAlgn="auto" hangingPunct="1">
              <a:spcAft>
                <a:spcPts val="0"/>
              </a:spcAft>
              <a:defRPr/>
            </a:pPr>
            <a:endParaRPr lang="en-US" dirty="0" smtClean="0">
              <a:solidFill>
                <a:srgbClr val="0070C0"/>
              </a:solidFill>
            </a:endParaRPr>
          </a:p>
        </p:txBody>
      </p:sp>
      <p:sp>
        <p:nvSpPr>
          <p:cNvPr id="3076"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97194CA5-1CA7-4093-8187-5E05E8C25F36}" type="slidenum">
              <a:rPr lang="en-US">
                <a:solidFill>
                  <a:srgbClr val="FFFFFF"/>
                </a:solidFill>
              </a:rPr>
              <a:pPr eaLnBrk="1" hangingPunct="1"/>
              <a:t>50</a:t>
            </a:fld>
            <a:endParaRPr lang="en-US">
              <a:solidFill>
                <a:srgbClr val="FFFFFF"/>
              </a:solidFill>
            </a:endParaRPr>
          </a:p>
        </p:txBody>
      </p:sp>
    </p:spTree>
    <p:extLst>
      <p:ext uri="{BB962C8B-B14F-4D97-AF65-F5344CB8AC3E}">
        <p14:creationId xmlns:p14="http://schemas.microsoft.com/office/powerpoint/2010/main" xmlns="" val="3754847568"/>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le 1"/>
          <p:cNvSpPr>
            <a:spLocks noGrp="1"/>
          </p:cNvSpPr>
          <p:nvPr>
            <p:ph type="title"/>
          </p:nvPr>
        </p:nvSpPr>
        <p:spPr>
          <a:xfrm>
            <a:off x="457200" y="274638"/>
            <a:ext cx="7467600" cy="944562"/>
          </a:xfrm>
        </p:spPr>
        <p:txBody>
          <a:bodyPr>
            <a:normAutofit/>
          </a:bodyPr>
          <a:lstStyle/>
          <a:p>
            <a:pPr eaLnBrk="1" hangingPunct="1"/>
            <a:r>
              <a:rPr lang="en-US" dirty="0" err="1" smtClean="0"/>
              <a:t>Ràng</a:t>
            </a:r>
            <a:r>
              <a:rPr lang="en-US" dirty="0" smtClean="0"/>
              <a:t> </a:t>
            </a:r>
            <a:r>
              <a:rPr lang="en-US" dirty="0" err="1" smtClean="0"/>
              <a:t>buộc</a:t>
            </a:r>
            <a:r>
              <a:rPr lang="en-US" dirty="0" smtClean="0"/>
              <a:t> </a:t>
            </a:r>
            <a:r>
              <a:rPr lang="en-US" dirty="0" err="1" smtClean="0"/>
              <a:t>tĩnh</a:t>
            </a:r>
            <a:endParaRPr lang="en-US" dirty="0" smtClean="0"/>
          </a:p>
        </p:txBody>
      </p:sp>
      <p:sp>
        <p:nvSpPr>
          <p:cNvPr id="10243" name="Content Placeholder 2"/>
          <p:cNvSpPr>
            <a:spLocks noGrp="1"/>
          </p:cNvSpPr>
          <p:nvPr>
            <p:ph idx="1"/>
          </p:nvPr>
        </p:nvSpPr>
        <p:spPr>
          <a:xfrm>
            <a:off x="457200" y="1676400"/>
            <a:ext cx="7924800" cy="4797425"/>
          </a:xfrm>
        </p:spPr>
        <p:txBody>
          <a:bodyPr rtlCol="0">
            <a:normAutofit/>
          </a:bodyPr>
          <a:lstStyle/>
          <a:p>
            <a:pPr marL="0" indent="0" algn="just" eaLnBrk="1" fontAlgn="auto" hangingPunct="1">
              <a:spcAft>
                <a:spcPts val="0"/>
              </a:spcAft>
              <a:buNone/>
              <a:defRPr/>
            </a:pPr>
            <a:r>
              <a:rPr lang="vi-VN" dirty="0" smtClean="0"/>
              <a:t>Gồm 2 loại:</a:t>
            </a:r>
            <a:endParaRPr lang="en-US" dirty="0" smtClean="0"/>
          </a:p>
          <a:p>
            <a:pPr algn="just">
              <a:lnSpc>
                <a:spcPct val="150000"/>
              </a:lnSpc>
              <a:defRPr/>
            </a:pPr>
            <a:r>
              <a:rPr lang="vi-VN" dirty="0" smtClean="0"/>
              <a:t>Ràng buộc trên thuộc tính (Ràng buộc </a:t>
            </a:r>
            <a:r>
              <a:rPr lang="en-US" dirty="0" smtClean="0"/>
              <a:t>MGT</a:t>
            </a:r>
            <a:r>
              <a:rPr lang="vi-VN" dirty="0" smtClean="0"/>
              <a:t>)</a:t>
            </a:r>
            <a:endParaRPr lang="en-US" dirty="0" smtClean="0"/>
          </a:p>
          <a:p>
            <a:pPr algn="just">
              <a:defRPr/>
            </a:pPr>
            <a:r>
              <a:rPr lang="vi-VN" dirty="0" smtClean="0"/>
              <a:t>Ràng buộc liên thuộc tính</a:t>
            </a:r>
            <a:endParaRPr lang="en-US" dirty="0" smtClean="0"/>
          </a:p>
        </p:txBody>
      </p:sp>
      <p:sp>
        <p:nvSpPr>
          <p:cNvPr id="4100"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F2E5837-E60A-4C84-A7F9-D852606596C5}" type="slidenum">
              <a:rPr lang="en-US">
                <a:solidFill>
                  <a:srgbClr val="FFFFFF"/>
                </a:solidFill>
              </a:rPr>
              <a:pPr eaLnBrk="1" hangingPunct="1"/>
              <a:t>51</a:t>
            </a:fld>
            <a:endParaRPr lang="en-US">
              <a:solidFill>
                <a:srgbClr val="FFFFFF"/>
              </a:solidFill>
            </a:endParaRPr>
          </a:p>
        </p:txBody>
      </p:sp>
    </p:spTree>
    <p:extLst>
      <p:ext uri="{BB962C8B-B14F-4D97-AF65-F5344CB8AC3E}">
        <p14:creationId xmlns:p14="http://schemas.microsoft.com/office/powerpoint/2010/main" xmlns="" val="237980070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28650" y="1"/>
            <a:ext cx="7886700" cy="914399"/>
          </a:xfrm>
        </p:spPr>
        <p:txBody>
          <a:bodyPr>
            <a:noAutofit/>
          </a:bodyPr>
          <a:lstStyle/>
          <a:p>
            <a:pPr>
              <a:defRPr/>
            </a:pPr>
            <a:r>
              <a:rPr lang="en-US" sz="2400" dirty="0" smtClean="0"/>
              <a:t>VD1</a:t>
            </a:r>
            <a:r>
              <a:rPr lang="en-US" sz="2400" dirty="0"/>
              <a:t>: </a:t>
            </a:r>
            <a:r>
              <a:rPr lang="en-US" sz="2400" dirty="0" err="1"/>
              <a:t>Xét</a:t>
            </a:r>
            <a:r>
              <a:rPr lang="en-US" sz="2400" dirty="0"/>
              <a:t> </a:t>
            </a:r>
            <a:r>
              <a:rPr lang="en-US" sz="2400" dirty="0" err="1"/>
              <a:t>lớp</a:t>
            </a:r>
            <a:r>
              <a:rPr lang="en-US" sz="2400" dirty="0"/>
              <a:t> </a:t>
            </a:r>
            <a:r>
              <a:rPr lang="en-US" sz="2400" dirty="0" err="1"/>
              <a:t>điểm</a:t>
            </a:r>
            <a:r>
              <a:rPr lang="en-US" sz="2400" dirty="0"/>
              <a:t> </a:t>
            </a:r>
            <a:r>
              <a:rPr lang="en-US" sz="2400" dirty="0" err="1"/>
              <a:t>ký</a:t>
            </a:r>
            <a:r>
              <a:rPr lang="en-US" sz="2400" dirty="0"/>
              <a:t> </a:t>
            </a:r>
            <a:r>
              <a:rPr lang="en-US" sz="2400" dirty="0" err="1"/>
              <a:t>tự</a:t>
            </a:r>
            <a:r>
              <a:rPr lang="en-US" sz="2400" dirty="0"/>
              <a:t> </a:t>
            </a:r>
            <a:r>
              <a:rPr lang="en-US" sz="2400" dirty="0" smtClean="0"/>
              <a:t>(</a:t>
            </a:r>
            <a:r>
              <a:rPr lang="en-US" sz="2400" dirty="0" err="1" smtClean="0"/>
              <a:t>CDiemKT</a:t>
            </a:r>
            <a:r>
              <a:rPr lang="en-US" sz="2400" dirty="0" smtClean="0"/>
              <a:t>) </a:t>
            </a:r>
            <a:r>
              <a:rPr lang="en-US" sz="2400" dirty="0" err="1" smtClean="0"/>
              <a:t>trên</a:t>
            </a:r>
            <a:r>
              <a:rPr lang="en-US" sz="2400" dirty="0" smtClean="0"/>
              <a:t> </a:t>
            </a:r>
            <a:r>
              <a:rPr lang="en-US" sz="2400" dirty="0" err="1"/>
              <a:t>cửa</a:t>
            </a:r>
            <a:r>
              <a:rPr lang="en-US" sz="2400" dirty="0"/>
              <a:t> </a:t>
            </a:r>
            <a:r>
              <a:rPr lang="en-US" sz="2400" dirty="0" err="1"/>
              <a:t>sổ</a:t>
            </a:r>
            <a:r>
              <a:rPr lang="en-US" sz="2400" dirty="0"/>
              <a:t> Console</a:t>
            </a:r>
          </a:p>
        </p:txBody>
      </p:sp>
      <p:sp>
        <p:nvSpPr>
          <p:cNvPr id="15363"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1F30BE8E-82B1-4B1F-8071-6673557A1405}" type="slidenum">
              <a:rPr lang="en-US">
                <a:solidFill>
                  <a:schemeClr val="bg1"/>
                </a:solidFill>
                <a:latin typeface="Verdana" panose="020B0604030504040204" pitchFamily="34" charset="0"/>
              </a:rPr>
              <a:pPr eaLnBrk="1" hangingPunct="1"/>
              <a:t>52</a:t>
            </a:fld>
            <a:endParaRPr lang="en-US">
              <a:solidFill>
                <a:schemeClr val="bg1"/>
              </a:solidFill>
              <a:latin typeface="Verdana" panose="020B0604030504040204" pitchFamily="34" charset="0"/>
            </a:endParaRPr>
          </a:p>
        </p:txBody>
      </p:sp>
      <p:sp>
        <p:nvSpPr>
          <p:cNvPr id="9" name="Content Placeholder 2"/>
          <p:cNvSpPr>
            <a:spLocks noGrp="1"/>
          </p:cNvSpPr>
          <p:nvPr>
            <p:ph sz="quarter" idx="1"/>
          </p:nvPr>
        </p:nvSpPr>
        <p:spPr>
          <a:xfrm>
            <a:off x="628650" y="1600200"/>
            <a:ext cx="7886700" cy="4949825"/>
          </a:xfrm>
        </p:spPr>
        <p:txBody>
          <a:bodyPr>
            <a:normAutofit/>
          </a:bodyPr>
          <a:lstStyle/>
          <a:p>
            <a:pPr eaLnBrk="1" hangingPunct="1">
              <a:buFont typeface="Wingdings" panose="05000000000000000000" pitchFamily="2" charset="2"/>
              <a:buNone/>
              <a:defRPr/>
            </a:pPr>
            <a:r>
              <a:rPr lang="en-US" sz="2400" b="0" dirty="0" smtClean="0"/>
              <a:t>	</a:t>
            </a:r>
          </a:p>
        </p:txBody>
      </p:sp>
      <p:graphicFrame>
        <p:nvGraphicFramePr>
          <p:cNvPr id="11" name="Table 10"/>
          <p:cNvGraphicFramePr>
            <a:graphicFrameLocks noGrp="1"/>
          </p:cNvGraphicFramePr>
          <p:nvPr>
            <p:extLst>
              <p:ext uri="{D42A27DB-BD31-4B8C-83A1-F6EECF244321}">
                <p14:modId xmlns:p14="http://schemas.microsoft.com/office/powerpoint/2010/main" xmlns="" val="1412037471"/>
              </p:ext>
            </p:extLst>
          </p:nvPr>
        </p:nvGraphicFramePr>
        <p:xfrm>
          <a:off x="457200" y="1821398"/>
          <a:ext cx="8166776" cy="3817402"/>
        </p:xfrm>
        <a:graphic>
          <a:graphicData uri="http://schemas.openxmlformats.org/drawingml/2006/table">
            <a:tbl>
              <a:tblPr firstRow="1" bandRow="1">
                <a:tableStyleId>{5940675A-B579-460E-94D1-54222C63F5DA}</a:tableStyleId>
              </a:tblPr>
              <a:tblGrid>
                <a:gridCol w="901509"/>
                <a:gridCol w="1179830"/>
                <a:gridCol w="1869490"/>
                <a:gridCol w="2653470"/>
                <a:gridCol w="1562477"/>
              </a:tblGrid>
              <a:tr h="957516">
                <a:tc>
                  <a:txBody>
                    <a:bodyPr/>
                    <a:lstStyle/>
                    <a:p>
                      <a:pPr algn="ctr"/>
                      <a:r>
                        <a:rPr lang="en-US" sz="2800" dirty="0" err="1" smtClean="0">
                          <a:latin typeface="Times New Roman" panose="02020603050405020304" pitchFamily="18" charset="0"/>
                          <a:cs typeface="Times New Roman" panose="02020603050405020304" pitchFamily="18" charset="0"/>
                        </a:rPr>
                        <a:t>Stt</a:t>
                      </a:r>
                      <a:endParaRPr lang="en-US" sz="2800" dirty="0">
                        <a:solidFill>
                          <a:schemeClr val="bg1"/>
                        </a:solidFill>
                        <a:latin typeface="Times New Roman" panose="02020603050405020304" pitchFamily="18" charset="0"/>
                        <a:cs typeface="Times New Roman" panose="02020603050405020304" pitchFamily="18" charset="0"/>
                      </a:endParaRPr>
                    </a:p>
                  </a:txBody>
                  <a:tcPr marT="45707" marB="45707" anchor="ctr">
                    <a:solidFill>
                      <a:schemeClr val="bg1">
                        <a:lumMod val="75000"/>
                      </a:schemeClr>
                    </a:solidFill>
                  </a:tcPr>
                </a:tc>
                <a:tc>
                  <a:txBody>
                    <a:bodyPr/>
                    <a:lstStyle/>
                    <a:p>
                      <a:pPr algn="ctr"/>
                      <a:r>
                        <a:rPr lang="en-US" sz="2800" dirty="0" err="1" smtClean="0">
                          <a:latin typeface="Times New Roman" panose="02020603050405020304" pitchFamily="18" charset="0"/>
                          <a:cs typeface="Times New Roman" panose="02020603050405020304" pitchFamily="18" charset="0"/>
                        </a:rPr>
                        <a:t>Thuộc</a:t>
                      </a:r>
                      <a:endParaRPr lang="en-US" sz="2800" dirty="0" smtClean="0">
                        <a:latin typeface="Times New Roman" panose="02020603050405020304" pitchFamily="18" charset="0"/>
                        <a:cs typeface="Times New Roman" panose="02020603050405020304" pitchFamily="18" charset="0"/>
                      </a:endParaRPr>
                    </a:p>
                    <a:p>
                      <a:pPr algn="ctr"/>
                      <a:r>
                        <a:rPr lang="en-US" sz="2800" dirty="0" err="1" smtClean="0">
                          <a:latin typeface="Times New Roman" panose="02020603050405020304" pitchFamily="18" charset="0"/>
                          <a:cs typeface="Times New Roman" panose="02020603050405020304" pitchFamily="18" charset="0"/>
                        </a:rPr>
                        <a:t>tính</a:t>
                      </a:r>
                      <a:endParaRPr lang="en-US" sz="2800" dirty="0">
                        <a:solidFill>
                          <a:schemeClr val="bg1"/>
                        </a:solidFill>
                        <a:latin typeface="Times New Roman" panose="02020603050405020304" pitchFamily="18" charset="0"/>
                        <a:cs typeface="Times New Roman" panose="02020603050405020304" pitchFamily="18" charset="0"/>
                      </a:endParaRPr>
                    </a:p>
                  </a:txBody>
                  <a:tcPr marT="45707" marB="45707" anchor="ctr">
                    <a:solidFill>
                      <a:schemeClr val="bg1">
                        <a:lumMod val="75000"/>
                      </a:schemeClr>
                    </a:solidFill>
                  </a:tcPr>
                </a:tc>
                <a:tc>
                  <a:txBody>
                    <a:bodyPr/>
                    <a:lstStyle/>
                    <a:p>
                      <a:pPr algn="ctr"/>
                      <a:r>
                        <a:rPr lang="en-US" sz="2800" dirty="0" err="1" smtClean="0">
                          <a:latin typeface="Times New Roman" panose="02020603050405020304" pitchFamily="18" charset="0"/>
                          <a:cs typeface="Times New Roman" panose="02020603050405020304" pitchFamily="18" charset="0"/>
                        </a:rPr>
                        <a:t>Kiểu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lớp</a:t>
                      </a:r>
                      <a:endParaRPr lang="en-US" sz="2800" dirty="0">
                        <a:solidFill>
                          <a:schemeClr val="bg1"/>
                        </a:solidFill>
                        <a:latin typeface="Times New Roman" panose="02020603050405020304" pitchFamily="18" charset="0"/>
                        <a:cs typeface="Times New Roman" panose="02020603050405020304" pitchFamily="18" charset="0"/>
                      </a:endParaRPr>
                    </a:p>
                  </a:txBody>
                  <a:tcPr marT="45707" marB="45707" anchor="ctr">
                    <a:solidFill>
                      <a:schemeClr val="bg1">
                        <a:lumMod val="75000"/>
                      </a:schemeClr>
                    </a:solidFill>
                  </a:tcPr>
                </a:tc>
                <a:tc>
                  <a:txBody>
                    <a:bodyPr/>
                    <a:lstStyle/>
                    <a:p>
                      <a:pPr algn="ctr"/>
                      <a:r>
                        <a:rPr lang="en-US" sz="2800" dirty="0" err="1" smtClean="0">
                          <a:latin typeface="Times New Roman" panose="02020603050405020304" pitchFamily="18" charset="0"/>
                          <a:cs typeface="Times New Roman" panose="02020603050405020304" pitchFamily="18" charset="0"/>
                        </a:rPr>
                        <a:t>Ràng</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buộc</a:t>
                      </a:r>
                      <a:r>
                        <a:rPr lang="en-US" sz="2800" baseline="0" dirty="0" smtClean="0">
                          <a:latin typeface="Times New Roman" panose="02020603050405020304" pitchFamily="18" charset="0"/>
                          <a:cs typeface="Times New Roman" panose="02020603050405020304" pitchFamily="18" charset="0"/>
                        </a:rPr>
                        <a:t> </a:t>
                      </a:r>
                      <a:endParaRPr lang="en-US" sz="2800" dirty="0">
                        <a:solidFill>
                          <a:schemeClr val="bg1"/>
                        </a:solidFill>
                        <a:latin typeface="Times New Roman" panose="02020603050405020304" pitchFamily="18" charset="0"/>
                        <a:cs typeface="Times New Roman" panose="02020603050405020304" pitchFamily="18" charset="0"/>
                      </a:endParaRPr>
                    </a:p>
                  </a:txBody>
                  <a:tcPr marT="45707" marB="45707" anchor="ctr">
                    <a:solidFill>
                      <a:schemeClr val="bg1">
                        <a:lumMod val="75000"/>
                      </a:schemeClr>
                    </a:solidFill>
                  </a:tcPr>
                </a:tc>
                <a:tc>
                  <a:txBody>
                    <a:bodyPr/>
                    <a:lstStyle/>
                    <a:p>
                      <a:pPr algn="ctr"/>
                      <a:r>
                        <a:rPr lang="en-US" sz="2800" dirty="0" err="1" smtClean="0">
                          <a:latin typeface="Times New Roman" panose="02020603050405020304" pitchFamily="18" charset="0"/>
                          <a:cs typeface="Times New Roman" panose="02020603050405020304" pitchFamily="18" charset="0"/>
                        </a:rPr>
                        <a:t>Diễn</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giải</a:t>
                      </a:r>
                      <a:endParaRPr lang="en-US" sz="2800" dirty="0">
                        <a:solidFill>
                          <a:schemeClr val="bg1"/>
                        </a:solidFill>
                        <a:latin typeface="Times New Roman" panose="02020603050405020304" pitchFamily="18" charset="0"/>
                        <a:cs typeface="Times New Roman" panose="02020603050405020304" pitchFamily="18" charset="0"/>
                      </a:endParaRPr>
                    </a:p>
                  </a:txBody>
                  <a:tcPr marT="45707" marB="45707" anchor="ctr">
                    <a:solidFill>
                      <a:schemeClr val="bg1">
                        <a:lumMod val="75000"/>
                      </a:schemeClr>
                    </a:solidFill>
                  </a:tcPr>
                </a:tc>
              </a:tr>
              <a:tr h="957516">
                <a:tc>
                  <a:txBody>
                    <a:bodyPr/>
                    <a:lstStyle/>
                    <a:p>
                      <a:pPr algn="ctr"/>
                      <a:r>
                        <a:rPr lang="en-US" sz="2800" dirty="0" smtClean="0">
                          <a:latin typeface="Times New Roman" panose="02020603050405020304" pitchFamily="18" charset="0"/>
                          <a:cs typeface="Times New Roman" panose="02020603050405020304" pitchFamily="18" charset="0"/>
                        </a:rPr>
                        <a:t>1</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algn="ctr"/>
                      <a:r>
                        <a:rPr lang="en-US" sz="2800" dirty="0" smtClean="0">
                          <a:latin typeface="Times New Roman" panose="02020603050405020304" pitchFamily="18" charset="0"/>
                          <a:cs typeface="Times New Roman" panose="02020603050405020304" pitchFamily="18" charset="0"/>
                        </a:rPr>
                        <a:t>x</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r>
                        <a:rPr lang="en-US" sz="2800" smtClean="0">
                          <a:latin typeface="Times New Roman" panose="02020603050405020304" pitchFamily="18" charset="0"/>
                          <a:cs typeface="Times New Roman" panose="02020603050405020304" pitchFamily="18" charset="0"/>
                        </a:rPr>
                        <a:t>Số nguyên</a:t>
                      </a:r>
                      <a:endParaRPr lang="en-US" sz="280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vi-VN" sz="2800" kern="1200" dirty="0" smtClean="0">
                          <a:latin typeface="Times New Roman" panose="02020603050405020304" pitchFamily="18" charset="0"/>
                          <a:cs typeface="Times New Roman" panose="02020603050405020304" pitchFamily="18" charset="0"/>
                        </a:rPr>
                        <a:t>0 ≤ x </a:t>
                      </a:r>
                      <a:r>
                        <a:rPr kumimoji="0" lang="en-US" sz="2800" kern="1200" dirty="0" smtClean="0">
                          <a:latin typeface="Times New Roman" panose="02020603050405020304" pitchFamily="18" charset="0"/>
                          <a:cs typeface="Times New Roman" panose="02020603050405020304" pitchFamily="18" charset="0"/>
                        </a:rPr>
                        <a:t>&lt; </a:t>
                      </a:r>
                      <a:r>
                        <a:rPr kumimoji="0" lang="en-US" sz="2800" kern="1200" dirty="0" err="1" smtClean="0">
                          <a:latin typeface="Times New Roman" panose="02020603050405020304" pitchFamily="18" charset="0"/>
                          <a:cs typeface="Times New Roman" panose="02020603050405020304" pitchFamily="18" charset="0"/>
                        </a:rPr>
                        <a:t>Kích</a:t>
                      </a:r>
                      <a:r>
                        <a:rPr kumimoji="0" lang="en-US" sz="2800" kern="1200" baseline="0" dirty="0" smtClean="0">
                          <a:latin typeface="Times New Roman" panose="02020603050405020304" pitchFamily="18" charset="0"/>
                          <a:cs typeface="Times New Roman" panose="02020603050405020304" pitchFamily="18" charset="0"/>
                        </a:rPr>
                        <a:t> </a:t>
                      </a:r>
                      <a:r>
                        <a:rPr kumimoji="0" lang="en-US" sz="2800" kern="1200" baseline="0" dirty="0" err="1" smtClean="0">
                          <a:latin typeface="Times New Roman" panose="02020603050405020304" pitchFamily="18" charset="0"/>
                          <a:cs typeface="Times New Roman" panose="02020603050405020304" pitchFamily="18" charset="0"/>
                        </a:rPr>
                        <a:t>thước</a:t>
                      </a:r>
                      <a:r>
                        <a:rPr kumimoji="0" lang="en-US" sz="2800" kern="1200" baseline="0" dirty="0" smtClean="0">
                          <a:latin typeface="Times New Roman" panose="02020603050405020304" pitchFamily="18" charset="0"/>
                          <a:cs typeface="Times New Roman" panose="02020603050405020304" pitchFamily="18" charset="0"/>
                        </a:rPr>
                        <a:t> </a:t>
                      </a:r>
                      <a:r>
                        <a:rPr kumimoji="0" lang="en-US" sz="2800" kern="1200" baseline="0" dirty="0" err="1" smtClean="0">
                          <a:latin typeface="Times New Roman" panose="02020603050405020304" pitchFamily="18" charset="0"/>
                          <a:cs typeface="Times New Roman" panose="02020603050405020304" pitchFamily="18" charset="0"/>
                        </a:rPr>
                        <a:t>ngang</a:t>
                      </a:r>
                      <a:endParaRPr kumimoji="0" lang="en-US" sz="2800" kern="1200" dirty="0" smtClean="0">
                        <a:solidFill>
                          <a:srgbClr val="0070C0"/>
                        </a:solidFill>
                        <a:latin typeface="Times New Roman" panose="02020603050405020304" pitchFamily="18" charset="0"/>
                        <a:ea typeface="+mn-ea"/>
                        <a:cs typeface="Times New Roman" panose="02020603050405020304" pitchFamily="18" charset="0"/>
                      </a:endParaRPr>
                    </a:p>
                  </a:txBody>
                  <a:tcPr marT="45707" marB="45707" anchor="ctr"/>
                </a:tc>
                <a:tc>
                  <a:txBody>
                    <a:bodyPr/>
                    <a:lstStyle/>
                    <a:p>
                      <a:r>
                        <a:rPr lang="en-US" sz="2800" dirty="0" err="1" smtClean="0">
                          <a:latin typeface="Times New Roman" panose="02020603050405020304" pitchFamily="18" charset="0"/>
                          <a:cs typeface="Times New Roman" panose="02020603050405020304" pitchFamily="18" charset="0"/>
                        </a:rPr>
                        <a:t>Cột</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r>
              <a:tr h="957516">
                <a:tc>
                  <a:txBody>
                    <a:bodyPr/>
                    <a:lstStyle/>
                    <a:p>
                      <a:pPr algn="ctr"/>
                      <a:r>
                        <a:rPr lang="en-US" sz="2800" dirty="0" smtClean="0">
                          <a:latin typeface="Times New Roman" panose="02020603050405020304" pitchFamily="18" charset="0"/>
                          <a:cs typeface="Times New Roman" panose="02020603050405020304" pitchFamily="18" charset="0"/>
                        </a:rPr>
                        <a:t>2</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algn="ctr"/>
                      <a:r>
                        <a:rPr lang="en-US" sz="2800" dirty="0" smtClean="0">
                          <a:latin typeface="Times New Roman" panose="02020603050405020304" pitchFamily="18" charset="0"/>
                          <a:cs typeface="Times New Roman" panose="02020603050405020304" pitchFamily="18" charset="0"/>
                        </a:rPr>
                        <a:t>y</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r>
                        <a:rPr lang="en-US" sz="2800" smtClean="0">
                          <a:latin typeface="Times New Roman" panose="02020603050405020304" pitchFamily="18" charset="0"/>
                          <a:cs typeface="Times New Roman" panose="02020603050405020304" pitchFamily="18" charset="0"/>
                        </a:rPr>
                        <a:t>Số</a:t>
                      </a:r>
                      <a:r>
                        <a:rPr lang="en-US" sz="2800" baseline="0" smtClean="0">
                          <a:latin typeface="Times New Roman" panose="02020603050405020304" pitchFamily="18" charset="0"/>
                          <a:cs typeface="Times New Roman" panose="02020603050405020304" pitchFamily="18" charset="0"/>
                        </a:rPr>
                        <a:t> nguyên</a:t>
                      </a:r>
                      <a:endParaRPr lang="en-US" sz="280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0" lang="vi-VN" sz="2800" kern="1200" dirty="0" smtClean="0">
                          <a:latin typeface="Times New Roman" panose="02020603050405020304" pitchFamily="18" charset="0"/>
                          <a:cs typeface="Times New Roman" panose="02020603050405020304" pitchFamily="18" charset="0"/>
                        </a:rPr>
                        <a:t>0 ≤ y </a:t>
                      </a:r>
                      <a:r>
                        <a:rPr kumimoji="0" lang="en-US" sz="2800" kern="1200" dirty="0" smtClean="0">
                          <a:latin typeface="Times New Roman" panose="02020603050405020304" pitchFamily="18" charset="0"/>
                          <a:cs typeface="Times New Roman" panose="02020603050405020304" pitchFamily="18" charset="0"/>
                        </a:rPr>
                        <a:t>&lt;</a:t>
                      </a:r>
                      <a:r>
                        <a:rPr kumimoji="0" lang="en-US" sz="2800" kern="1200" baseline="0" dirty="0" smtClean="0">
                          <a:latin typeface="Times New Roman" panose="02020603050405020304" pitchFamily="18" charset="0"/>
                          <a:cs typeface="Times New Roman" panose="02020603050405020304" pitchFamily="18" charset="0"/>
                        </a:rPr>
                        <a:t> </a:t>
                      </a:r>
                      <a:r>
                        <a:rPr kumimoji="0" lang="en-US" sz="2800" kern="1200" baseline="0" dirty="0" err="1" smtClean="0">
                          <a:latin typeface="Times New Roman" panose="02020603050405020304" pitchFamily="18" charset="0"/>
                          <a:cs typeface="Times New Roman" panose="02020603050405020304" pitchFamily="18" charset="0"/>
                        </a:rPr>
                        <a:t>Kích</a:t>
                      </a:r>
                      <a:r>
                        <a:rPr kumimoji="0" lang="en-US" sz="2800" kern="1200" baseline="0" dirty="0" smtClean="0">
                          <a:latin typeface="Times New Roman" panose="02020603050405020304" pitchFamily="18" charset="0"/>
                          <a:cs typeface="Times New Roman" panose="02020603050405020304" pitchFamily="18" charset="0"/>
                        </a:rPr>
                        <a:t> </a:t>
                      </a:r>
                      <a:r>
                        <a:rPr kumimoji="0" lang="en-US" sz="2800" kern="1200" baseline="0" dirty="0" err="1" smtClean="0">
                          <a:latin typeface="Times New Roman" panose="02020603050405020304" pitchFamily="18" charset="0"/>
                          <a:cs typeface="Times New Roman" panose="02020603050405020304" pitchFamily="18" charset="0"/>
                        </a:rPr>
                        <a:t>thước</a:t>
                      </a:r>
                      <a:r>
                        <a:rPr kumimoji="0" lang="en-US" sz="2800" kern="1200" baseline="0" dirty="0" smtClean="0">
                          <a:latin typeface="Times New Roman" panose="02020603050405020304" pitchFamily="18" charset="0"/>
                          <a:cs typeface="Times New Roman" panose="02020603050405020304" pitchFamily="18" charset="0"/>
                        </a:rPr>
                        <a:t> </a:t>
                      </a:r>
                      <a:r>
                        <a:rPr kumimoji="0" lang="en-US" sz="2800" kern="1200" baseline="0" dirty="0" err="1" smtClean="0">
                          <a:latin typeface="Times New Roman" panose="02020603050405020304" pitchFamily="18" charset="0"/>
                          <a:cs typeface="Times New Roman" panose="02020603050405020304" pitchFamily="18" charset="0"/>
                        </a:rPr>
                        <a:t>dọc</a:t>
                      </a:r>
                      <a:endParaRPr kumimoji="0" lang="en-US" sz="2800" kern="1200" dirty="0" smtClean="0">
                        <a:solidFill>
                          <a:srgbClr val="0070C0"/>
                        </a:solidFill>
                        <a:latin typeface="Times New Roman" panose="02020603050405020304" pitchFamily="18" charset="0"/>
                        <a:ea typeface="+mn-ea"/>
                        <a:cs typeface="Times New Roman" panose="02020603050405020304" pitchFamily="18" charset="0"/>
                      </a:endParaRPr>
                    </a:p>
                  </a:txBody>
                  <a:tcPr marT="45707" marB="45707" anchor="ctr"/>
                </a:tc>
                <a:tc>
                  <a:txBody>
                    <a:bodyPr/>
                    <a:lstStyle/>
                    <a:p>
                      <a:r>
                        <a:rPr lang="en-US" sz="2800" dirty="0" err="1" smtClean="0">
                          <a:latin typeface="Times New Roman" panose="02020603050405020304" pitchFamily="18" charset="0"/>
                          <a:cs typeface="Times New Roman" panose="02020603050405020304" pitchFamily="18" charset="0"/>
                        </a:rPr>
                        <a:t>Dòng</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r>
              <a:tr h="748539">
                <a:tc>
                  <a:txBody>
                    <a:bodyPr/>
                    <a:lstStyle/>
                    <a:p>
                      <a:pPr algn="ctr"/>
                      <a:r>
                        <a:rPr lang="en-US" sz="2800" dirty="0" smtClean="0">
                          <a:latin typeface="Times New Roman" panose="02020603050405020304" pitchFamily="18" charset="0"/>
                          <a:cs typeface="Times New Roman" panose="02020603050405020304" pitchFamily="18" charset="0"/>
                        </a:rPr>
                        <a:t>3</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algn="ctr"/>
                      <a:r>
                        <a:rPr lang="en-US" sz="2800" dirty="0" err="1" smtClean="0">
                          <a:latin typeface="Times New Roman" panose="02020603050405020304" pitchFamily="18" charset="0"/>
                          <a:cs typeface="Times New Roman" panose="02020603050405020304" pitchFamily="18" charset="0"/>
                        </a:rPr>
                        <a:t>ch</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r>
                        <a:rPr lang="en-US" sz="2800" dirty="0" err="1" smtClean="0">
                          <a:latin typeface="Times New Roman" panose="02020603050405020304" pitchFamily="18" charset="0"/>
                          <a:cs typeface="Times New Roman" panose="02020603050405020304" pitchFamily="18" charset="0"/>
                        </a:rPr>
                        <a:t>Ký</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tự</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kumimoji="0" lang="en-US" sz="2800" kern="1200" dirty="0" smtClean="0">
                        <a:solidFill>
                          <a:srgbClr val="0070C0"/>
                        </a:solidFill>
                        <a:latin typeface="Times New Roman" panose="02020603050405020304" pitchFamily="18" charset="0"/>
                        <a:ea typeface="+mn-ea"/>
                        <a:cs typeface="Times New Roman" panose="02020603050405020304" pitchFamily="18" charset="0"/>
                      </a:endParaRPr>
                    </a:p>
                  </a:txBody>
                  <a:tcPr marT="45707" marB="45707" anchor="ctr"/>
                </a:tc>
                <a:tc>
                  <a:txBody>
                    <a:bodyPr/>
                    <a:lstStyle/>
                    <a:p>
                      <a:r>
                        <a:rPr lang="en-US" sz="2800" dirty="0" err="1" smtClean="0">
                          <a:latin typeface="Times New Roman" panose="02020603050405020304" pitchFamily="18" charset="0"/>
                          <a:cs typeface="Times New Roman" panose="02020603050405020304" pitchFamily="18" charset="0"/>
                        </a:rPr>
                        <a:t>Ký</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tự</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hiển</a:t>
                      </a:r>
                      <a:r>
                        <a:rPr lang="en-US" sz="2800" baseline="0" dirty="0" smtClean="0">
                          <a:latin typeface="Times New Roman" panose="02020603050405020304" pitchFamily="18" charset="0"/>
                          <a:cs typeface="Times New Roman" panose="02020603050405020304" pitchFamily="18" charset="0"/>
                        </a:rPr>
                        <a:t> </a:t>
                      </a:r>
                      <a:r>
                        <a:rPr lang="en-US" sz="2800" baseline="0" dirty="0" err="1" smtClean="0">
                          <a:latin typeface="Times New Roman" panose="02020603050405020304" pitchFamily="18" charset="0"/>
                          <a:cs typeface="Times New Roman" panose="02020603050405020304" pitchFamily="18" charset="0"/>
                        </a:rPr>
                        <a:t>thị</a:t>
                      </a:r>
                      <a:endParaRPr lang="en-US" sz="2800" dirty="0">
                        <a:solidFill>
                          <a:srgbClr val="0070C0"/>
                        </a:solidFill>
                        <a:latin typeface="Times New Roman" panose="02020603050405020304" pitchFamily="18" charset="0"/>
                        <a:cs typeface="Times New Roman" panose="02020603050405020304" pitchFamily="18" charset="0"/>
                      </a:endParaRPr>
                    </a:p>
                  </a:txBody>
                  <a:tcPr marT="45707" marB="45707" anchor="ctr"/>
                </a:tc>
              </a:tr>
            </a:tbl>
          </a:graphicData>
        </a:graphic>
      </p:graphicFrame>
    </p:spTree>
    <p:extLst>
      <p:ext uri="{BB962C8B-B14F-4D97-AF65-F5344CB8AC3E}">
        <p14:creationId xmlns:p14="http://schemas.microsoft.com/office/powerpoint/2010/main" xmlns="" val="182151056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500" fill="hold"/>
                                        <p:tgtEl>
                                          <p:spTgt spid="11"/>
                                        </p:tgtEl>
                                        <p:attrNameLst>
                                          <p:attrName>ppt_x</p:attrName>
                                        </p:attrNameLst>
                                      </p:cBhvr>
                                      <p:tavLst>
                                        <p:tav tm="0">
                                          <p:val>
                                            <p:strVal val="#ppt_x"/>
                                          </p:val>
                                        </p:tav>
                                        <p:tav tm="100000">
                                          <p:val>
                                            <p:strVal val="#ppt_x"/>
                                          </p:val>
                                        </p:tav>
                                      </p:tavLst>
                                    </p:anim>
                                    <p:anim calcmode="lin" valueType="num">
                                      <p:cBhvr additive="base">
                                        <p:cTn id="8"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628650" y="1"/>
            <a:ext cx="8058150" cy="1009647"/>
          </a:xfrm>
        </p:spPr>
        <p:txBody>
          <a:bodyPr>
            <a:normAutofit/>
          </a:bodyPr>
          <a:lstStyle/>
          <a:p>
            <a:pPr algn="ctr"/>
            <a:r>
              <a:rPr lang="en-US" sz="2400" dirty="0" smtClean="0"/>
              <a:t>VD2</a:t>
            </a:r>
            <a:r>
              <a:rPr lang="en-US" sz="2400" dirty="0"/>
              <a:t>: </a:t>
            </a:r>
            <a:r>
              <a:rPr lang="en-US" sz="2400" dirty="0" err="1"/>
              <a:t>Xét</a:t>
            </a:r>
            <a:r>
              <a:rPr lang="en-US" sz="2400" dirty="0"/>
              <a:t> </a:t>
            </a:r>
            <a:r>
              <a:rPr lang="en-US" sz="2400" dirty="0" err="1"/>
              <a:t>lớp</a:t>
            </a:r>
            <a:r>
              <a:rPr lang="en-US" sz="2400" dirty="0"/>
              <a:t> </a:t>
            </a:r>
            <a:r>
              <a:rPr lang="en-US" sz="2400" dirty="0" err="1"/>
              <a:t>hình</a:t>
            </a:r>
            <a:r>
              <a:rPr lang="en-US" sz="2400" dirty="0"/>
              <a:t> </a:t>
            </a:r>
            <a:r>
              <a:rPr lang="en-US" sz="2400" dirty="0" err="1"/>
              <a:t>chữ</a:t>
            </a:r>
            <a:r>
              <a:rPr lang="en-US" sz="2400" dirty="0"/>
              <a:t> </a:t>
            </a:r>
            <a:r>
              <a:rPr lang="en-US" sz="2400" dirty="0" err="1"/>
              <a:t>nhật</a:t>
            </a:r>
            <a:r>
              <a:rPr lang="en-US" sz="2400" dirty="0"/>
              <a:t> </a:t>
            </a:r>
            <a:r>
              <a:rPr lang="en-US" sz="2400" dirty="0" smtClean="0"/>
              <a:t>(CHCN) </a:t>
            </a:r>
            <a:r>
              <a:rPr lang="en-US" sz="2400" dirty="0" err="1" smtClean="0"/>
              <a:t>trên</a:t>
            </a:r>
            <a:r>
              <a:rPr lang="en-US" sz="2400" dirty="0" smtClean="0"/>
              <a:t> </a:t>
            </a:r>
            <a:r>
              <a:rPr lang="en-US" sz="2400" dirty="0" err="1"/>
              <a:t>cửa</a:t>
            </a:r>
            <a:r>
              <a:rPr lang="en-US" sz="2400" dirty="0"/>
              <a:t> </a:t>
            </a:r>
            <a:r>
              <a:rPr lang="en-US" sz="2400" dirty="0" err="1"/>
              <a:t>sổ</a:t>
            </a:r>
            <a:r>
              <a:rPr lang="en-US" sz="2400" dirty="0"/>
              <a:t> </a:t>
            </a:r>
            <a:r>
              <a:rPr lang="en-US" sz="2400" dirty="0" smtClean="0"/>
              <a:t>Console</a:t>
            </a:r>
            <a:br>
              <a:rPr lang="en-US" sz="2400" dirty="0" smtClean="0"/>
            </a:br>
            <a:r>
              <a:rPr lang="en-US" sz="2400" dirty="0" err="1" smtClean="0"/>
              <a:t>Mô</a:t>
            </a:r>
            <a:r>
              <a:rPr lang="en-US" sz="2400" dirty="0" smtClean="0"/>
              <a:t> </a:t>
            </a:r>
            <a:r>
              <a:rPr lang="en-US" sz="2400" dirty="0" err="1" smtClean="0"/>
              <a:t>tả</a:t>
            </a:r>
            <a:r>
              <a:rPr lang="en-US" sz="2400" dirty="0" smtClean="0"/>
              <a:t> </a:t>
            </a:r>
            <a:r>
              <a:rPr lang="en-US" sz="2400" dirty="0" err="1" smtClean="0"/>
              <a:t>thuộc</a:t>
            </a:r>
            <a:r>
              <a:rPr lang="en-US" sz="2400" dirty="0" smtClean="0"/>
              <a:t> </a:t>
            </a:r>
            <a:r>
              <a:rPr lang="en-US" sz="2400" dirty="0" err="1" smtClean="0"/>
              <a:t>tính</a:t>
            </a:r>
            <a:endParaRPr lang="en-US" sz="2400" dirty="0"/>
          </a:p>
        </p:txBody>
      </p:sp>
      <p:sp>
        <p:nvSpPr>
          <p:cNvPr id="16387"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F8FBDAA-187F-48FA-80D8-58559E6AC296}" type="slidenum">
              <a:rPr lang="en-US" sz="2400">
                <a:solidFill>
                  <a:schemeClr val="bg1"/>
                </a:solidFill>
                <a:latin typeface="Times New Roman" panose="02020603050405020304" pitchFamily="18" charset="0"/>
                <a:cs typeface="Times New Roman" panose="02020603050405020304" pitchFamily="18" charset="0"/>
              </a:rPr>
              <a:pPr eaLnBrk="1" hangingPunct="1"/>
              <a:t>53</a:t>
            </a:fld>
            <a:endParaRPr lang="en-US" sz="2400">
              <a:solidFill>
                <a:schemeClr val="bg1"/>
              </a:solidFill>
              <a:latin typeface="Times New Roman" panose="02020603050405020304" pitchFamily="18" charset="0"/>
              <a:cs typeface="Times New Roman" panose="02020603050405020304" pitchFamily="18" charset="0"/>
            </a:endParaRPr>
          </a:p>
        </p:txBody>
      </p:sp>
      <p:graphicFrame>
        <p:nvGraphicFramePr>
          <p:cNvPr id="13" name="Table 12"/>
          <p:cNvGraphicFramePr>
            <a:graphicFrameLocks noGrp="1"/>
          </p:cNvGraphicFramePr>
          <p:nvPr>
            <p:extLst>
              <p:ext uri="{D42A27DB-BD31-4B8C-83A1-F6EECF244321}">
                <p14:modId xmlns:p14="http://schemas.microsoft.com/office/powerpoint/2010/main" xmlns="" val="3373450932"/>
              </p:ext>
            </p:extLst>
          </p:nvPr>
        </p:nvGraphicFramePr>
        <p:xfrm>
          <a:off x="157162" y="3210777"/>
          <a:ext cx="8834438" cy="2748218"/>
        </p:xfrm>
        <a:graphic>
          <a:graphicData uri="http://schemas.openxmlformats.org/drawingml/2006/table">
            <a:tbl>
              <a:tblPr>
                <a:tableStyleId>{5940675A-B579-460E-94D1-54222C63F5DA}</a:tableStyleId>
              </a:tblPr>
              <a:tblGrid>
                <a:gridCol w="597217"/>
                <a:gridCol w="1113155"/>
                <a:gridCol w="1554480"/>
                <a:gridCol w="3762693"/>
                <a:gridCol w="1806893"/>
              </a:tblGrid>
              <a:tr h="6400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Stt</a:t>
                      </a:r>
                      <a:endParaRPr kumimoji="0" lang="en-US" sz="2400" b="1" i="0" u="none" strike="noStrike" cap="none" normalizeH="0" baseline="0" dirty="0" smtClean="0">
                        <a:ln>
                          <a:noFill/>
                        </a:ln>
                        <a:solidFill>
                          <a:srgbClr val="FFFFFF"/>
                        </a:solidFill>
                        <a:effectLst/>
                        <a:latin typeface="Times New Roman" pitchFamily="18" charset="0"/>
                        <a:cs typeface="Times New Roman" panose="02020603050405020304" pitchFamily="18" charset="0"/>
                      </a:endParaRPr>
                    </a:p>
                  </a:txBody>
                  <a:tcPr marT="45660" marB="45660" anchor="ctr" horzOverflow="overflow">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Thuộc</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tính</a:t>
                      </a:r>
                      <a:endParaRPr kumimoji="0" lang="en-US" sz="2400" b="1" i="0" u="none" strike="noStrike" cap="none" normalizeH="0" baseline="0" dirty="0" smtClean="0">
                        <a:ln>
                          <a:noFill/>
                        </a:ln>
                        <a:solidFill>
                          <a:srgbClr val="FFFFFF"/>
                        </a:solidFill>
                        <a:effectLst/>
                        <a:latin typeface="Times New Roman" pitchFamily="18" charset="0"/>
                        <a:cs typeface="Times New Roman" panose="02020603050405020304" pitchFamily="18" charset="0"/>
                      </a:endParaRPr>
                    </a:p>
                  </a:txBody>
                  <a:tcPr marT="45660" marB="45660" anchor="ctr" horzOverflow="overflow">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Kiểu</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lớp</a:t>
                      </a:r>
                      <a:endParaRPr kumimoji="0" lang="en-US" sz="2400" b="1" i="0" u="none" strike="noStrike" cap="none" normalizeH="0" baseline="0" dirty="0" smtClean="0">
                        <a:ln>
                          <a:noFill/>
                        </a:ln>
                        <a:solidFill>
                          <a:srgbClr val="FFFFFF"/>
                        </a:solidFill>
                        <a:effectLst/>
                        <a:latin typeface="Times New Roman" pitchFamily="18" charset="0"/>
                        <a:cs typeface="Times New Roman" panose="02020603050405020304" pitchFamily="18" charset="0"/>
                      </a:endParaRPr>
                    </a:p>
                  </a:txBody>
                  <a:tcPr marT="45660" marB="45660" anchor="ctr" horzOverflow="overflow">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Ràng</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buộc</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endParaRPr kumimoji="0" lang="en-US" sz="2400" b="1" i="0" u="none" strike="noStrike" cap="none" normalizeH="0" baseline="0" dirty="0" smtClean="0">
                        <a:ln>
                          <a:noFill/>
                        </a:ln>
                        <a:solidFill>
                          <a:srgbClr val="FFFFFF"/>
                        </a:solidFill>
                        <a:effectLst/>
                        <a:latin typeface="Times New Roman" pitchFamily="18" charset="0"/>
                        <a:cs typeface="Times New Roman" panose="02020603050405020304" pitchFamily="18" charset="0"/>
                      </a:endParaRPr>
                    </a:p>
                  </a:txBody>
                  <a:tcPr marT="45660" marB="45660" anchor="ctr" horzOverflow="overflow">
                    <a:solidFill>
                      <a:schemeClr val="bg1">
                        <a:lumMod val="75000"/>
                      </a:schemeClr>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Diễn</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giải</a:t>
                      </a:r>
                      <a:endParaRPr kumimoji="0" lang="en-US" sz="2400" b="1" i="0" u="none" strike="noStrike" cap="none" normalizeH="0" baseline="0" dirty="0" smtClean="0">
                        <a:ln>
                          <a:noFill/>
                        </a:ln>
                        <a:solidFill>
                          <a:srgbClr val="FFFFFF"/>
                        </a:solidFill>
                        <a:effectLst/>
                        <a:latin typeface="Times New Roman" pitchFamily="18" charset="0"/>
                        <a:cs typeface="Times New Roman" panose="02020603050405020304" pitchFamily="18" charset="0"/>
                      </a:endParaRPr>
                    </a:p>
                  </a:txBody>
                  <a:tcPr marT="45660" marB="45660" anchor="ctr" horzOverflow="overflow">
                    <a:solidFill>
                      <a:schemeClr val="bg1">
                        <a:lumMod val="75000"/>
                      </a:schemeClr>
                    </a:solidFill>
                  </a:tcPr>
                </a:tc>
              </a:tr>
              <a:tr h="37098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vi-VN" sz="2400" u="none" strike="noStrike" cap="none" normalizeH="0" baseline="0" dirty="0" smtClean="0">
                          <a:ln>
                            <a:noFill/>
                          </a:ln>
                          <a:effectLst/>
                          <a:latin typeface="Times New Roman" panose="02020603050405020304" pitchFamily="18" charset="0"/>
                          <a:cs typeface="Times New Roman" panose="02020603050405020304" pitchFamily="18" charset="0"/>
                        </a:rPr>
                        <a:t>1</a:t>
                      </a:r>
                      <a:endParaRPr kumimoji="0" lang="en-US" sz="2400" b="0" i="0" u="none" strike="noStrike" cap="none" normalizeH="0" baseline="0" dirty="0" smtClean="0">
                        <a:ln>
                          <a:noFill/>
                        </a:ln>
                        <a:solidFill>
                          <a:srgbClr val="0070C0"/>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g</a:t>
                      </a:r>
                      <a:r>
                        <a:rPr kumimoji="0" lang="vi-VN" sz="2400" u="none" strike="noStrike" cap="none" normalizeH="0" baseline="0" dirty="0" smtClean="0">
                          <a:ln>
                            <a:noFill/>
                          </a:ln>
                          <a:effectLst/>
                          <a:latin typeface="Times New Roman" panose="02020603050405020304" pitchFamily="18" charset="0"/>
                          <a:cs typeface="Times New Roman" panose="02020603050405020304" pitchFamily="18" charset="0"/>
                        </a:rPr>
                        <a:t>oc</a:t>
                      </a:r>
                      <a:endParaRPr kumimoji="0" lang="en-US" sz="2400" b="0" i="0" u="none" strike="noStrike" cap="none" normalizeH="0" baseline="0" dirty="0" smtClean="0">
                        <a:ln>
                          <a:noFill/>
                        </a:ln>
                        <a:solidFill>
                          <a:srgbClr val="0070C0"/>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C</a:t>
                      </a:r>
                      <a:r>
                        <a:rPr kumimoji="0" lang="vi-VN" sz="2400" u="none" strike="noStrike" cap="none" normalizeH="0" baseline="0" dirty="0" smtClean="0">
                          <a:ln>
                            <a:noFill/>
                          </a:ln>
                          <a:effectLst/>
                          <a:latin typeface="Times New Roman" panose="02020603050405020304" pitchFamily="18" charset="0"/>
                          <a:cs typeface="Times New Roman" panose="02020603050405020304" pitchFamily="18" charset="0"/>
                        </a:rPr>
                        <a:t>D</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iemKT</a:t>
                      </a:r>
                      <a:endParaRPr kumimoji="0" lang="en-US" sz="2400" b="0" i="0" u="none" strike="noStrike" cap="none" normalizeH="0" baseline="0" dirty="0" smtClean="0">
                        <a:ln>
                          <a:noFill/>
                        </a:ln>
                        <a:solidFill>
                          <a:srgbClr val="0070C0"/>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just" defTabSz="914400" rtl="0" eaLnBrk="1" fontAlgn="base" latinLnBrk="0" hangingPunct="1">
                        <a:lnSpc>
                          <a:spcPct val="100000"/>
                        </a:lnSpc>
                        <a:spcBef>
                          <a:spcPct val="0"/>
                        </a:spcBef>
                        <a:spcAft>
                          <a:spcPct val="0"/>
                        </a:spcAft>
                        <a:buClrTx/>
                        <a:buSzTx/>
                        <a:buFontTx/>
                        <a:buNone/>
                        <a:tabLst/>
                      </a:pPr>
                      <a:endParaRPr kumimoji="0" lang="en-US" sz="2400" b="0" i="0" u="none" strike="noStrike" cap="none" normalizeH="0" baseline="0" smtClean="0">
                        <a:ln>
                          <a:noFill/>
                        </a:ln>
                        <a:solidFill>
                          <a:srgbClr val="0070C0"/>
                        </a:solidFill>
                        <a:effectLst/>
                        <a:latin typeface="Times New Roman" pitchFamily="18" charset="0"/>
                        <a:cs typeface="Times New Roman" pitchFamily="18" charset="0"/>
                      </a:endParaRPr>
                    </a:p>
                  </a:txBody>
                  <a:tcPr marL="68580" marR="68580" marT="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vi-VN" sz="2400" u="none" strike="noStrike" cap="none" normalizeH="0" baseline="0" smtClean="0">
                          <a:ln>
                            <a:noFill/>
                          </a:ln>
                          <a:effectLst/>
                          <a:latin typeface="Times New Roman" panose="02020603050405020304" pitchFamily="18" charset="0"/>
                          <a:cs typeface="Times New Roman" panose="02020603050405020304" pitchFamily="18" charset="0"/>
                        </a:rPr>
                        <a:t>Toạ độ góc</a:t>
                      </a:r>
                      <a:endParaRPr kumimoji="0" lang="en-US" sz="2400" b="0" i="0" u="none" strike="noStrike" cap="none" normalizeH="0" baseline="0" smtClean="0">
                        <a:ln>
                          <a:noFill/>
                        </a:ln>
                        <a:solidFill>
                          <a:srgbClr val="0070C0"/>
                        </a:solidFill>
                        <a:effectLst/>
                        <a:latin typeface="Times New Roman" pitchFamily="18" charset="0"/>
                        <a:cs typeface="Times New Roman" pitchFamily="18" charset="0"/>
                      </a:endParaRPr>
                    </a:p>
                  </a:txBody>
                  <a:tcPr marL="68580" marR="68580" marT="0" marB="0" anchor="ctr" horzOverflow="overflow"/>
                </a:tc>
              </a:tr>
              <a:tr h="91437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2</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kern="1200" cap="none" normalizeH="0" baseline="0" dirty="0" err="1" smtClean="0">
                          <a:ln>
                            <a:noFill/>
                          </a:ln>
                          <a:solidFill>
                            <a:schemeClr val="tx1"/>
                          </a:solidFill>
                          <a:effectLst/>
                          <a:latin typeface="Times New Roman" panose="02020603050405020304" pitchFamily="18" charset="0"/>
                          <a:ea typeface="+mn-ea"/>
                          <a:cs typeface="Times New Roman" panose="02020603050405020304" pitchFamily="18" charset="0"/>
                        </a:rPr>
                        <a:t>ngang</a:t>
                      </a:r>
                      <a:endParaRPr kumimoji="0" lang="en-US" sz="2400" b="0" i="0" u="none" strike="noStrike" kern="1200" cap="none" normalizeH="0" baseline="0" dirty="0" smtClean="0">
                        <a:ln>
                          <a:noFill/>
                        </a:ln>
                        <a:solidFill>
                          <a:schemeClr val="tx1"/>
                        </a:solidFill>
                        <a:effectLst/>
                        <a:latin typeface="Times New Roman" panose="02020603050405020304" pitchFamily="18" charset="0"/>
                        <a:ea typeface="+mn-ea"/>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Số</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nguyên</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1&lt;</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ngang</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&lt; </a:t>
                      </a:r>
                      <a:r>
                        <a:rPr kumimoji="0" lang="en-US" sz="2400" kern="1200" dirty="0" err="1" smtClean="0">
                          <a:latin typeface="Times New Roman" panose="02020603050405020304" pitchFamily="18" charset="0"/>
                          <a:cs typeface="Times New Roman" panose="02020603050405020304" pitchFamily="18" charset="0"/>
                        </a:rPr>
                        <a:t>Kích</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thước</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ngang</a:t>
                      </a:r>
                      <a:endParaRPr kumimoji="0" lang="en-US" sz="2400" b="0" i="0" u="none" strike="noStrike" cap="none" normalizeH="0" baseline="0" dirty="0" smtClean="0">
                        <a:ln>
                          <a:noFill/>
                        </a:ln>
                        <a:solidFill>
                          <a:srgbClr val="0070C0"/>
                        </a:solidFill>
                        <a:effectLst/>
                        <a:latin typeface="Times New Roman" pitchFamily="18" charset="0"/>
                        <a:cs typeface="Times New Roman"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Chiều</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ngang</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r>
              <a:tr h="640022">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3</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rPr>
                        <a:t>dung</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Số</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nguyên</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1&lt;dung&lt; </a:t>
                      </a:r>
                      <a:r>
                        <a:rPr kumimoji="0" lang="en-US" sz="2400" kern="1200" dirty="0" err="1" smtClean="0">
                          <a:latin typeface="Times New Roman" panose="02020603050405020304" pitchFamily="18" charset="0"/>
                          <a:cs typeface="Times New Roman" panose="02020603050405020304" pitchFamily="18" charset="0"/>
                        </a:rPr>
                        <a:t>Kích</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thước</a:t>
                      </a:r>
                      <a:r>
                        <a:rPr kumimoji="0" lang="en-US" sz="2400" kern="1200" baseline="0" dirty="0" smtClean="0">
                          <a:latin typeface="Times New Roman" panose="02020603050405020304" pitchFamily="18" charset="0"/>
                          <a:cs typeface="Times New Roman" panose="02020603050405020304" pitchFamily="18" charset="0"/>
                        </a:rPr>
                        <a:t> </a:t>
                      </a:r>
                      <a:r>
                        <a:rPr kumimoji="0" lang="en-US" sz="2400" kern="1200" baseline="0" dirty="0" err="1" smtClean="0">
                          <a:latin typeface="Times New Roman" panose="02020603050405020304" pitchFamily="18" charset="0"/>
                          <a:cs typeface="Times New Roman" panose="02020603050405020304" pitchFamily="18" charset="0"/>
                        </a:rPr>
                        <a:t>dọc</a:t>
                      </a:r>
                      <a:endParaRPr kumimoji="0" lang="en-US" sz="2400" b="0" i="0" u="none" strike="noStrike" cap="none" normalizeH="0" baseline="0" dirty="0" smtClean="0">
                        <a:ln>
                          <a:noFill/>
                        </a:ln>
                        <a:solidFill>
                          <a:srgbClr val="0070C0"/>
                        </a:solidFill>
                        <a:effectLst/>
                        <a:latin typeface="Times New Roman" pitchFamily="18" charset="0"/>
                        <a:cs typeface="Times New Roman" pitchFamily="18" charset="0"/>
                      </a:endParaRPr>
                    </a:p>
                  </a:txBody>
                  <a:tcPr marT="45660" marB="4566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Chiều</a:t>
                      </a:r>
                      <a:r>
                        <a:rPr kumimoji="0" lang="en-US" sz="2400" u="none" strike="noStrike" cap="none" normalizeH="0" baseline="0" dirty="0" smtClean="0">
                          <a:ln>
                            <a:noFill/>
                          </a:ln>
                          <a:effectLst/>
                          <a:latin typeface="Times New Roman" panose="02020603050405020304" pitchFamily="18" charset="0"/>
                          <a:cs typeface="Times New Roman" panose="02020603050405020304" pitchFamily="18" charset="0"/>
                        </a:rPr>
                        <a:t> </a:t>
                      </a:r>
                      <a:r>
                        <a:rPr kumimoji="0" lang="en-US" sz="2400" u="none" strike="noStrike" cap="none" normalizeH="0" baseline="0" dirty="0" err="1" smtClean="0">
                          <a:ln>
                            <a:noFill/>
                          </a:ln>
                          <a:effectLst/>
                          <a:latin typeface="Times New Roman" panose="02020603050405020304" pitchFamily="18" charset="0"/>
                          <a:cs typeface="Times New Roman" panose="02020603050405020304" pitchFamily="18" charset="0"/>
                        </a:rPr>
                        <a:t>đứng</a:t>
                      </a:r>
                      <a:endParaRPr kumimoji="0" lang="en-US" sz="2400" b="0" i="0" u="none" strike="noStrike" cap="none" normalizeH="0" baseline="0" dirty="0" smtClean="0">
                        <a:ln>
                          <a:noFill/>
                        </a:ln>
                        <a:solidFill>
                          <a:srgbClr val="0070C0"/>
                        </a:solidFill>
                        <a:effectLst/>
                        <a:latin typeface="Times New Roman" pitchFamily="18" charset="0"/>
                        <a:cs typeface="Times New Roman" panose="02020603050405020304" pitchFamily="18" charset="0"/>
                      </a:endParaRPr>
                    </a:p>
                  </a:txBody>
                  <a:tcPr marT="45660" marB="45660" anchor="ctr" horzOverflow="overflow"/>
                </a:tc>
              </a:tr>
            </a:tbl>
          </a:graphicData>
        </a:graphic>
      </p:graphicFrame>
      <p:sp>
        <p:nvSpPr>
          <p:cNvPr id="3" name="Rectangle 2"/>
          <p:cNvSpPr/>
          <p:nvPr/>
        </p:nvSpPr>
        <p:spPr>
          <a:xfrm>
            <a:off x="3048000" y="1828800"/>
            <a:ext cx="2895600" cy="1066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Box 8"/>
          <p:cNvSpPr txBox="1"/>
          <p:nvPr/>
        </p:nvSpPr>
        <p:spPr>
          <a:xfrm>
            <a:off x="849923" y="1708122"/>
            <a:ext cx="1467068" cy="400110"/>
          </a:xfrm>
          <a:prstGeom prst="rect">
            <a:avLst/>
          </a:prstGeom>
          <a:noFill/>
        </p:spPr>
        <p:txBody>
          <a:bodyPr wrap="none" rtlCol="0">
            <a:spAutoFit/>
          </a:bodyPr>
          <a:lstStyle/>
          <a:p>
            <a:r>
              <a:rPr lang="en-US" sz="2000" dirty="0" err="1" smtClean="0"/>
              <a:t>Tọa</a:t>
            </a:r>
            <a:r>
              <a:rPr lang="en-US" sz="2000" dirty="0" smtClean="0"/>
              <a:t> </a:t>
            </a:r>
            <a:r>
              <a:rPr lang="en-US" sz="2000" dirty="0" err="1" smtClean="0"/>
              <a:t>độ</a:t>
            </a:r>
            <a:r>
              <a:rPr lang="en-US" sz="2000" dirty="0" smtClean="0"/>
              <a:t> </a:t>
            </a:r>
            <a:r>
              <a:rPr lang="en-US" sz="2000" dirty="0" err="1" smtClean="0"/>
              <a:t>góc</a:t>
            </a:r>
            <a:endParaRPr lang="en-US" sz="2000" dirty="0"/>
          </a:p>
        </p:txBody>
      </p:sp>
      <p:cxnSp>
        <p:nvCxnSpPr>
          <p:cNvPr id="11" name="Straight Arrow Connector 10"/>
          <p:cNvCxnSpPr>
            <a:stCxn id="9" idx="3"/>
          </p:cNvCxnSpPr>
          <p:nvPr/>
        </p:nvCxnSpPr>
        <p:spPr>
          <a:xfrm flipV="1">
            <a:off x="2316991" y="1828800"/>
            <a:ext cx="731009" cy="79377"/>
          </a:xfrm>
          <a:prstGeom prst="straightConnector1">
            <a:avLst/>
          </a:prstGeom>
          <a:ln>
            <a:tailEnd type="triangle" w="lg" len="lg"/>
          </a:ln>
        </p:spPr>
        <p:style>
          <a:lnRef idx="3">
            <a:schemeClr val="dk1"/>
          </a:lnRef>
          <a:fillRef idx="0">
            <a:schemeClr val="dk1"/>
          </a:fillRef>
          <a:effectRef idx="2">
            <a:schemeClr val="dk1"/>
          </a:effectRef>
          <a:fontRef idx="minor">
            <a:schemeClr val="tx1"/>
          </a:fontRef>
        </p:style>
      </p:cxnSp>
      <p:sp>
        <p:nvSpPr>
          <p:cNvPr id="19" name="TextBox 18"/>
          <p:cNvSpPr txBox="1"/>
          <p:nvPr/>
        </p:nvSpPr>
        <p:spPr>
          <a:xfrm>
            <a:off x="3675703" y="1428690"/>
            <a:ext cx="1640193" cy="400110"/>
          </a:xfrm>
          <a:prstGeom prst="rect">
            <a:avLst/>
          </a:prstGeom>
          <a:noFill/>
        </p:spPr>
        <p:txBody>
          <a:bodyPr wrap="none" rtlCol="0">
            <a:spAutoFit/>
          </a:bodyPr>
          <a:lstStyle/>
          <a:p>
            <a:r>
              <a:rPr lang="en-US" sz="2000" dirty="0" err="1" smtClean="0"/>
              <a:t>Chiều</a:t>
            </a:r>
            <a:r>
              <a:rPr lang="en-US" sz="2000" dirty="0" smtClean="0"/>
              <a:t> </a:t>
            </a:r>
            <a:r>
              <a:rPr lang="en-US" sz="2000" dirty="0" err="1" smtClean="0"/>
              <a:t>ngang</a:t>
            </a:r>
            <a:endParaRPr lang="en-US" sz="2000" dirty="0"/>
          </a:p>
        </p:txBody>
      </p:sp>
      <p:sp>
        <p:nvSpPr>
          <p:cNvPr id="20" name="TextBox 19"/>
          <p:cNvSpPr txBox="1"/>
          <p:nvPr/>
        </p:nvSpPr>
        <p:spPr>
          <a:xfrm rot="16200000">
            <a:off x="5419810" y="2162145"/>
            <a:ext cx="1526380" cy="400110"/>
          </a:xfrm>
          <a:prstGeom prst="rect">
            <a:avLst/>
          </a:prstGeom>
          <a:noFill/>
        </p:spPr>
        <p:txBody>
          <a:bodyPr wrap="none" rtlCol="0">
            <a:spAutoFit/>
          </a:bodyPr>
          <a:lstStyle/>
          <a:p>
            <a:r>
              <a:rPr lang="en-US" sz="2000" dirty="0" err="1" smtClean="0"/>
              <a:t>Chiều</a:t>
            </a:r>
            <a:r>
              <a:rPr lang="en-US" sz="2000" dirty="0" smtClean="0"/>
              <a:t> </a:t>
            </a:r>
            <a:r>
              <a:rPr lang="en-US" sz="2000" dirty="0" err="1" smtClean="0"/>
              <a:t>đứng</a:t>
            </a:r>
            <a:endParaRPr lang="en-US" sz="2000" dirty="0"/>
          </a:p>
        </p:txBody>
      </p:sp>
    </p:spTree>
    <p:extLst>
      <p:ext uri="{BB962C8B-B14F-4D97-AF65-F5344CB8AC3E}">
        <p14:creationId xmlns:p14="http://schemas.microsoft.com/office/powerpoint/2010/main" xmlns="" val="334692748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C99364-3AC6-41B7-956C-09D68ACC3ECF}" type="slidenum">
              <a:rPr lang="en-US">
                <a:solidFill>
                  <a:srgbClr val="FFFFFF"/>
                </a:solidFill>
              </a:rPr>
              <a:pPr eaLnBrk="1" hangingPunct="1"/>
              <a:t>54</a:t>
            </a:fld>
            <a:endParaRPr lang="en-US">
              <a:solidFill>
                <a:srgbClr val="FFFFFF"/>
              </a:solidFill>
            </a:endParaRPr>
          </a:p>
        </p:txBody>
      </p:sp>
      <p:graphicFrame>
        <p:nvGraphicFramePr>
          <p:cNvPr id="9" name="Table 8"/>
          <p:cNvGraphicFramePr>
            <a:graphicFrameLocks noGrp="1"/>
          </p:cNvGraphicFramePr>
          <p:nvPr>
            <p:extLst>
              <p:ext uri="{D42A27DB-BD31-4B8C-83A1-F6EECF244321}">
                <p14:modId xmlns:p14="http://schemas.microsoft.com/office/powerpoint/2010/main" xmlns="" val="2445290003"/>
              </p:ext>
            </p:extLst>
          </p:nvPr>
        </p:nvGraphicFramePr>
        <p:xfrm>
          <a:off x="304800" y="2209800"/>
          <a:ext cx="8476262" cy="2834454"/>
        </p:xfrm>
        <a:graphic>
          <a:graphicData uri="http://schemas.openxmlformats.org/drawingml/2006/table">
            <a:tbl>
              <a:tblPr firstRow="1" bandRow="1">
                <a:tableStyleId>{5C22544A-7EE6-4342-B048-85BDC9FD1C3A}</a:tableStyleId>
              </a:tblPr>
              <a:tblGrid>
                <a:gridCol w="785350"/>
                <a:gridCol w="4396250"/>
                <a:gridCol w="1914825"/>
                <a:gridCol w="1379837"/>
              </a:tblGrid>
              <a:tr h="639968">
                <a:tc>
                  <a:txBody>
                    <a:bodyPr/>
                    <a:lstStyle/>
                    <a:p>
                      <a:pPr algn="ctr"/>
                      <a:r>
                        <a:rPr lang="en-US" sz="2800" dirty="0" smtClean="0">
                          <a:solidFill>
                            <a:schemeClr val="bg1"/>
                          </a:solidFill>
                        </a:rPr>
                        <a:t>STT</a:t>
                      </a:r>
                      <a:endParaRPr lang="en-US" sz="2800" dirty="0">
                        <a:solidFill>
                          <a:schemeClr val="bg1"/>
                        </a:solidFill>
                      </a:endParaRPr>
                    </a:p>
                  </a:txBody>
                  <a:tcPr marL="91431" marR="91431" marT="45689" marB="45689"/>
                </a:tc>
                <a:tc>
                  <a:txBody>
                    <a:bodyPr/>
                    <a:lstStyle/>
                    <a:p>
                      <a:pPr algn="ctr"/>
                      <a:r>
                        <a:rPr lang="en-US" sz="2800" smtClean="0">
                          <a:solidFill>
                            <a:schemeClr val="bg1"/>
                          </a:solidFill>
                        </a:rPr>
                        <a:t>Mô</a:t>
                      </a:r>
                      <a:r>
                        <a:rPr lang="en-US" sz="2800" baseline="0" smtClean="0">
                          <a:solidFill>
                            <a:schemeClr val="bg1"/>
                          </a:solidFill>
                        </a:rPr>
                        <a:t> tả ràng buộc</a:t>
                      </a:r>
                      <a:endParaRPr lang="en-US" sz="2800">
                        <a:solidFill>
                          <a:schemeClr val="bg1"/>
                        </a:solidFill>
                      </a:endParaRPr>
                    </a:p>
                  </a:txBody>
                  <a:tcPr marL="91431" marR="91431" marT="45689" marB="45689"/>
                </a:tc>
                <a:tc>
                  <a:txBody>
                    <a:bodyPr/>
                    <a:lstStyle/>
                    <a:p>
                      <a:pPr algn="ctr"/>
                      <a:r>
                        <a:rPr lang="en-US" sz="2800" dirty="0" err="1" smtClean="0">
                          <a:solidFill>
                            <a:schemeClr val="bg1"/>
                          </a:solidFill>
                        </a:rPr>
                        <a:t>Thuộc</a:t>
                      </a:r>
                      <a:r>
                        <a:rPr lang="en-US" sz="2800" baseline="0" dirty="0" smtClean="0">
                          <a:solidFill>
                            <a:schemeClr val="bg1"/>
                          </a:solidFill>
                        </a:rPr>
                        <a:t> </a:t>
                      </a:r>
                      <a:r>
                        <a:rPr lang="en-US" sz="2800" baseline="0" dirty="0" err="1" smtClean="0">
                          <a:solidFill>
                            <a:schemeClr val="bg1"/>
                          </a:solidFill>
                        </a:rPr>
                        <a:t>tính</a:t>
                      </a:r>
                      <a:r>
                        <a:rPr lang="en-US" sz="2800" baseline="0" dirty="0" smtClean="0">
                          <a:solidFill>
                            <a:schemeClr val="bg1"/>
                          </a:solidFill>
                        </a:rPr>
                        <a:t> </a:t>
                      </a:r>
                    </a:p>
                    <a:p>
                      <a:pPr algn="ctr"/>
                      <a:r>
                        <a:rPr lang="en-US" sz="2800" baseline="0" dirty="0" err="1" smtClean="0">
                          <a:solidFill>
                            <a:schemeClr val="bg1"/>
                          </a:solidFill>
                        </a:rPr>
                        <a:t>liên</a:t>
                      </a:r>
                      <a:r>
                        <a:rPr lang="en-US" sz="2800" baseline="0" dirty="0" smtClean="0">
                          <a:solidFill>
                            <a:schemeClr val="bg1"/>
                          </a:solidFill>
                        </a:rPr>
                        <a:t> </a:t>
                      </a:r>
                      <a:r>
                        <a:rPr lang="en-US" sz="2800" baseline="0" dirty="0" err="1" smtClean="0">
                          <a:solidFill>
                            <a:schemeClr val="bg1"/>
                          </a:solidFill>
                        </a:rPr>
                        <a:t>quan</a:t>
                      </a:r>
                      <a:endParaRPr lang="en-US" sz="2800" dirty="0">
                        <a:solidFill>
                          <a:schemeClr val="bg1"/>
                        </a:solidFill>
                      </a:endParaRPr>
                    </a:p>
                  </a:txBody>
                  <a:tcPr marL="91431" marR="91431" marT="45689" marB="45689"/>
                </a:tc>
                <a:tc>
                  <a:txBody>
                    <a:bodyPr/>
                    <a:lstStyle/>
                    <a:p>
                      <a:pPr algn="ctr"/>
                      <a:r>
                        <a:rPr lang="en-US" sz="2800" smtClean="0">
                          <a:solidFill>
                            <a:schemeClr val="bg1"/>
                          </a:solidFill>
                        </a:rPr>
                        <a:t>Ghi chú</a:t>
                      </a:r>
                      <a:endParaRPr lang="en-US" sz="2800">
                        <a:solidFill>
                          <a:schemeClr val="bg1"/>
                        </a:solidFill>
                      </a:endParaRPr>
                    </a:p>
                  </a:txBody>
                  <a:tcPr marL="91431" marR="91431" marT="45689" marB="45689"/>
                </a:tc>
              </a:tr>
              <a:tr h="914331">
                <a:tc>
                  <a:txBody>
                    <a:bodyPr/>
                    <a:lstStyle/>
                    <a:p>
                      <a:pPr algn="ctr"/>
                      <a:r>
                        <a:rPr lang="en-US" sz="2800" dirty="0" smtClean="0">
                          <a:solidFill>
                            <a:schemeClr val="tx1"/>
                          </a:solidFill>
                        </a:rPr>
                        <a:t>1</a:t>
                      </a:r>
                      <a:endParaRPr lang="en-US" sz="2800" dirty="0">
                        <a:solidFill>
                          <a:schemeClr val="tx1"/>
                        </a:solidFill>
                      </a:endParaRPr>
                    </a:p>
                  </a:txBody>
                  <a:tcPr marL="91431" marR="91431" marT="45689" marB="45689"/>
                </a:tc>
                <a:tc>
                  <a:txBody>
                    <a:bodyPr/>
                    <a:lstStyle/>
                    <a:p>
                      <a:r>
                        <a:rPr lang="en-US" sz="2800" dirty="0" err="1" smtClean="0">
                          <a:solidFill>
                            <a:schemeClr val="tx1"/>
                          </a:solidFill>
                        </a:rPr>
                        <a:t>Tổng</a:t>
                      </a:r>
                      <a:r>
                        <a:rPr lang="en-US" sz="2800" baseline="0" dirty="0" smtClean="0">
                          <a:solidFill>
                            <a:schemeClr val="tx1"/>
                          </a:solidFill>
                        </a:rPr>
                        <a:t> </a:t>
                      </a:r>
                      <a:r>
                        <a:rPr lang="en-US" sz="2800" baseline="0" dirty="0" err="1" smtClean="0">
                          <a:solidFill>
                            <a:schemeClr val="tx1"/>
                          </a:solidFill>
                        </a:rPr>
                        <a:t>của</a:t>
                      </a:r>
                      <a:r>
                        <a:rPr lang="en-US" sz="2800" baseline="0" dirty="0" smtClean="0">
                          <a:solidFill>
                            <a:schemeClr val="tx1"/>
                          </a:solidFill>
                        </a:rPr>
                        <a:t> </a:t>
                      </a:r>
                      <a:r>
                        <a:rPr lang="en-US" sz="2800" baseline="0" dirty="0" err="1" smtClean="0">
                          <a:solidFill>
                            <a:schemeClr val="tx1"/>
                          </a:solidFill>
                        </a:rPr>
                        <a:t>hoành</a:t>
                      </a:r>
                      <a:r>
                        <a:rPr lang="en-US" sz="2800" baseline="0" dirty="0" smtClean="0">
                          <a:solidFill>
                            <a:schemeClr val="tx1"/>
                          </a:solidFill>
                        </a:rPr>
                        <a:t> </a:t>
                      </a:r>
                      <a:r>
                        <a:rPr lang="en-US" sz="2800" baseline="0" dirty="0" err="1" smtClean="0">
                          <a:solidFill>
                            <a:schemeClr val="tx1"/>
                          </a:solidFill>
                        </a:rPr>
                        <a:t>độ</a:t>
                      </a:r>
                      <a:r>
                        <a:rPr lang="en-US" sz="2800" baseline="0" dirty="0" smtClean="0">
                          <a:solidFill>
                            <a:schemeClr val="tx1"/>
                          </a:solidFill>
                        </a:rPr>
                        <a:t> </a:t>
                      </a:r>
                      <a:r>
                        <a:rPr lang="en-US" sz="2800" baseline="0" dirty="0" err="1" smtClean="0">
                          <a:solidFill>
                            <a:schemeClr val="tx1"/>
                          </a:solidFill>
                        </a:rPr>
                        <a:t>góc</a:t>
                      </a:r>
                      <a:r>
                        <a:rPr lang="en-US" sz="2800" baseline="0" dirty="0" smtClean="0">
                          <a:solidFill>
                            <a:schemeClr val="tx1"/>
                          </a:solidFill>
                        </a:rPr>
                        <a:t> </a:t>
                      </a:r>
                      <a:r>
                        <a:rPr lang="en-US" sz="2800" baseline="0" dirty="0" err="1" smtClean="0">
                          <a:solidFill>
                            <a:schemeClr val="tx1"/>
                          </a:solidFill>
                        </a:rPr>
                        <a:t>và</a:t>
                      </a:r>
                      <a:r>
                        <a:rPr lang="en-US" sz="2800" baseline="0" dirty="0" smtClean="0">
                          <a:solidFill>
                            <a:schemeClr val="tx1"/>
                          </a:solidFill>
                        </a:rPr>
                        <a:t> m </a:t>
                      </a:r>
                      <a:r>
                        <a:rPr lang="en-US" sz="2800" baseline="0" dirty="0" err="1" smtClean="0">
                          <a:solidFill>
                            <a:schemeClr val="tx1"/>
                          </a:solidFill>
                        </a:rPr>
                        <a:t>nhỏ</a:t>
                      </a:r>
                      <a:r>
                        <a:rPr lang="en-US" sz="2800" baseline="0" dirty="0" smtClean="0">
                          <a:solidFill>
                            <a:schemeClr val="tx1"/>
                          </a:solidFill>
                        </a:rPr>
                        <a:t> </a:t>
                      </a:r>
                      <a:r>
                        <a:rPr lang="en-US" sz="2800" baseline="0" dirty="0" err="1" smtClean="0">
                          <a:solidFill>
                            <a:schemeClr val="tx1"/>
                          </a:solidFill>
                        </a:rPr>
                        <a:t>hơn</a:t>
                      </a:r>
                      <a:r>
                        <a:rPr lang="en-US" sz="2800" baseline="0" dirty="0" smtClean="0">
                          <a:solidFill>
                            <a:schemeClr val="tx1"/>
                          </a:solidFill>
                        </a:rPr>
                        <a:t> </a:t>
                      </a:r>
                      <a:r>
                        <a:rPr lang="en-US" sz="2800" baseline="0" dirty="0" err="1" smtClean="0">
                          <a:solidFill>
                            <a:schemeClr val="tx1"/>
                          </a:solidFill>
                        </a:rPr>
                        <a:t>kích</a:t>
                      </a:r>
                      <a:r>
                        <a:rPr lang="en-US" sz="2800" baseline="0" dirty="0" smtClean="0">
                          <a:solidFill>
                            <a:schemeClr val="tx1"/>
                          </a:solidFill>
                        </a:rPr>
                        <a:t> </a:t>
                      </a:r>
                      <a:r>
                        <a:rPr lang="en-US" sz="2800" baseline="0" dirty="0" err="1" smtClean="0">
                          <a:solidFill>
                            <a:schemeClr val="tx1"/>
                          </a:solidFill>
                        </a:rPr>
                        <a:t>thước</a:t>
                      </a:r>
                      <a:r>
                        <a:rPr lang="en-US" sz="2800" baseline="0" dirty="0" smtClean="0">
                          <a:solidFill>
                            <a:schemeClr val="tx1"/>
                          </a:solidFill>
                        </a:rPr>
                        <a:t> </a:t>
                      </a:r>
                      <a:r>
                        <a:rPr lang="en-US" sz="2800" baseline="0" dirty="0" err="1" smtClean="0">
                          <a:solidFill>
                            <a:schemeClr val="tx1"/>
                          </a:solidFill>
                        </a:rPr>
                        <a:t>ngang</a:t>
                      </a:r>
                      <a:endParaRPr lang="en-US" sz="2800" dirty="0">
                        <a:solidFill>
                          <a:schemeClr val="tx1"/>
                        </a:solidFill>
                      </a:endParaRPr>
                    </a:p>
                  </a:txBody>
                  <a:tcPr marL="91431" marR="91431" marT="45689" marB="45689"/>
                </a:tc>
                <a:tc>
                  <a:txBody>
                    <a:bodyPr/>
                    <a:lstStyle/>
                    <a:p>
                      <a:r>
                        <a:rPr lang="en-US" sz="2800" dirty="0" err="1" smtClean="0">
                          <a:solidFill>
                            <a:schemeClr val="tx1"/>
                          </a:solidFill>
                        </a:rPr>
                        <a:t>Goc</a:t>
                      </a:r>
                      <a:r>
                        <a:rPr lang="en-US" sz="2800" dirty="0" smtClean="0">
                          <a:solidFill>
                            <a:schemeClr val="tx1"/>
                          </a:solidFill>
                        </a:rPr>
                        <a:t>, m</a:t>
                      </a:r>
                      <a:endParaRPr lang="en-US" sz="2800" dirty="0">
                        <a:solidFill>
                          <a:schemeClr val="tx1"/>
                        </a:solidFill>
                      </a:endParaRPr>
                    </a:p>
                  </a:txBody>
                  <a:tcPr marL="91431" marR="91431" marT="45689" marB="45689"/>
                </a:tc>
                <a:tc>
                  <a:txBody>
                    <a:bodyPr/>
                    <a:lstStyle/>
                    <a:p>
                      <a:endParaRPr lang="en-US" sz="2800" dirty="0">
                        <a:solidFill>
                          <a:schemeClr val="tx1"/>
                        </a:solidFill>
                      </a:endParaRPr>
                    </a:p>
                  </a:txBody>
                  <a:tcPr marL="91431" marR="91431" marT="45689" marB="45689"/>
                </a:tc>
              </a:tr>
              <a:tr h="914263">
                <a:tc>
                  <a:txBody>
                    <a:bodyPr/>
                    <a:lstStyle/>
                    <a:p>
                      <a:pPr algn="ctr"/>
                      <a:r>
                        <a:rPr lang="en-US" sz="2800" dirty="0" smtClean="0">
                          <a:solidFill>
                            <a:schemeClr val="tx1"/>
                          </a:solidFill>
                        </a:rPr>
                        <a:t>2</a:t>
                      </a:r>
                      <a:endParaRPr lang="en-US" sz="2800" dirty="0">
                        <a:solidFill>
                          <a:schemeClr val="tx1"/>
                        </a:solidFill>
                      </a:endParaRPr>
                    </a:p>
                  </a:txBody>
                  <a:tcPr marL="91431" marR="91431" marT="45689" marB="45689"/>
                </a:tc>
                <a:tc>
                  <a:txBody>
                    <a:bodyPr/>
                    <a:lstStyle/>
                    <a:p>
                      <a:r>
                        <a:rPr lang="en-US" sz="2800" dirty="0" err="1" smtClean="0">
                          <a:solidFill>
                            <a:schemeClr val="tx1"/>
                          </a:solidFill>
                        </a:rPr>
                        <a:t>Tổng</a:t>
                      </a:r>
                      <a:r>
                        <a:rPr lang="en-US" sz="2800" baseline="0" dirty="0" smtClean="0">
                          <a:solidFill>
                            <a:schemeClr val="tx1"/>
                          </a:solidFill>
                        </a:rPr>
                        <a:t> </a:t>
                      </a:r>
                      <a:r>
                        <a:rPr lang="en-US" sz="2800" baseline="0" dirty="0" err="1" smtClean="0">
                          <a:solidFill>
                            <a:schemeClr val="tx1"/>
                          </a:solidFill>
                        </a:rPr>
                        <a:t>của</a:t>
                      </a:r>
                      <a:r>
                        <a:rPr lang="en-US" sz="2800" baseline="0" dirty="0" smtClean="0">
                          <a:solidFill>
                            <a:schemeClr val="tx1"/>
                          </a:solidFill>
                        </a:rPr>
                        <a:t> </a:t>
                      </a:r>
                      <a:r>
                        <a:rPr lang="en-US" sz="2800" baseline="0" dirty="0" err="1" smtClean="0">
                          <a:solidFill>
                            <a:schemeClr val="tx1"/>
                          </a:solidFill>
                        </a:rPr>
                        <a:t>tung</a:t>
                      </a:r>
                      <a:r>
                        <a:rPr lang="en-US" sz="2800" baseline="0" dirty="0" smtClean="0">
                          <a:solidFill>
                            <a:schemeClr val="tx1"/>
                          </a:solidFill>
                        </a:rPr>
                        <a:t> </a:t>
                      </a:r>
                      <a:r>
                        <a:rPr lang="en-US" sz="2800" baseline="0" dirty="0" err="1" smtClean="0">
                          <a:solidFill>
                            <a:schemeClr val="tx1"/>
                          </a:solidFill>
                        </a:rPr>
                        <a:t>độ</a:t>
                      </a:r>
                      <a:r>
                        <a:rPr lang="en-US" sz="2800" baseline="0" dirty="0" smtClean="0">
                          <a:solidFill>
                            <a:schemeClr val="tx1"/>
                          </a:solidFill>
                        </a:rPr>
                        <a:t> </a:t>
                      </a:r>
                      <a:r>
                        <a:rPr lang="en-US" sz="2800" baseline="0" dirty="0" err="1" smtClean="0">
                          <a:solidFill>
                            <a:schemeClr val="tx1"/>
                          </a:solidFill>
                        </a:rPr>
                        <a:t>góc</a:t>
                      </a:r>
                      <a:r>
                        <a:rPr lang="en-US" sz="2800" baseline="0" dirty="0" smtClean="0">
                          <a:solidFill>
                            <a:schemeClr val="tx1"/>
                          </a:solidFill>
                        </a:rPr>
                        <a:t> </a:t>
                      </a:r>
                      <a:r>
                        <a:rPr lang="en-US" sz="2800" baseline="0" dirty="0" err="1" smtClean="0">
                          <a:solidFill>
                            <a:schemeClr val="tx1"/>
                          </a:solidFill>
                        </a:rPr>
                        <a:t>và</a:t>
                      </a:r>
                      <a:r>
                        <a:rPr lang="en-US" sz="2800" baseline="0" dirty="0" smtClean="0">
                          <a:solidFill>
                            <a:schemeClr val="tx1"/>
                          </a:solidFill>
                        </a:rPr>
                        <a:t> n </a:t>
                      </a:r>
                      <a:r>
                        <a:rPr lang="en-US" sz="2800" baseline="0" dirty="0" err="1" smtClean="0">
                          <a:solidFill>
                            <a:schemeClr val="tx1"/>
                          </a:solidFill>
                        </a:rPr>
                        <a:t>nhỏ</a:t>
                      </a:r>
                      <a:r>
                        <a:rPr lang="en-US" sz="2800" baseline="0" dirty="0" smtClean="0">
                          <a:solidFill>
                            <a:schemeClr val="tx1"/>
                          </a:solidFill>
                        </a:rPr>
                        <a:t> </a:t>
                      </a:r>
                      <a:r>
                        <a:rPr lang="en-US" sz="2800" baseline="0" dirty="0" err="1" smtClean="0">
                          <a:solidFill>
                            <a:schemeClr val="tx1"/>
                          </a:solidFill>
                        </a:rPr>
                        <a:t>hơn</a:t>
                      </a:r>
                      <a:r>
                        <a:rPr lang="en-US" sz="2800" baseline="0" dirty="0" smtClean="0">
                          <a:solidFill>
                            <a:schemeClr val="tx1"/>
                          </a:solidFill>
                        </a:rPr>
                        <a:t> </a:t>
                      </a:r>
                      <a:r>
                        <a:rPr lang="en-US" sz="2800" baseline="0" dirty="0" err="1" smtClean="0">
                          <a:solidFill>
                            <a:schemeClr val="tx1"/>
                          </a:solidFill>
                        </a:rPr>
                        <a:t>kích</a:t>
                      </a:r>
                      <a:r>
                        <a:rPr lang="en-US" sz="2800" baseline="0" dirty="0" smtClean="0">
                          <a:solidFill>
                            <a:schemeClr val="tx1"/>
                          </a:solidFill>
                        </a:rPr>
                        <a:t> </a:t>
                      </a:r>
                      <a:r>
                        <a:rPr lang="en-US" sz="2800" baseline="0" dirty="0" err="1" smtClean="0">
                          <a:solidFill>
                            <a:schemeClr val="tx1"/>
                          </a:solidFill>
                        </a:rPr>
                        <a:t>thước</a:t>
                      </a:r>
                      <a:r>
                        <a:rPr lang="en-US" sz="2800" baseline="0" dirty="0" smtClean="0">
                          <a:solidFill>
                            <a:schemeClr val="tx1"/>
                          </a:solidFill>
                        </a:rPr>
                        <a:t> </a:t>
                      </a:r>
                      <a:r>
                        <a:rPr lang="en-US" sz="2800" baseline="0" dirty="0" err="1" smtClean="0">
                          <a:solidFill>
                            <a:schemeClr val="tx1"/>
                          </a:solidFill>
                        </a:rPr>
                        <a:t>dọc</a:t>
                      </a:r>
                      <a:endParaRPr lang="en-US" sz="2800" dirty="0">
                        <a:solidFill>
                          <a:schemeClr val="tx1"/>
                        </a:solidFill>
                      </a:endParaRPr>
                    </a:p>
                  </a:txBody>
                  <a:tcPr marL="91431" marR="91431" marT="45689" marB="45689"/>
                </a:tc>
                <a:tc>
                  <a:txBody>
                    <a:bodyPr/>
                    <a:lstStyle/>
                    <a:p>
                      <a:r>
                        <a:rPr lang="en-US" sz="2800" dirty="0" err="1" smtClean="0">
                          <a:solidFill>
                            <a:schemeClr val="tx1"/>
                          </a:solidFill>
                        </a:rPr>
                        <a:t>Goc</a:t>
                      </a:r>
                      <a:r>
                        <a:rPr lang="en-US" sz="2800" dirty="0" smtClean="0">
                          <a:solidFill>
                            <a:schemeClr val="tx1"/>
                          </a:solidFill>
                        </a:rPr>
                        <a:t>,</a:t>
                      </a:r>
                      <a:r>
                        <a:rPr lang="en-US" sz="2800" baseline="0" dirty="0" smtClean="0">
                          <a:solidFill>
                            <a:schemeClr val="tx1"/>
                          </a:solidFill>
                        </a:rPr>
                        <a:t> n</a:t>
                      </a:r>
                      <a:endParaRPr lang="en-US" sz="2800" dirty="0">
                        <a:solidFill>
                          <a:schemeClr val="tx1"/>
                        </a:solidFill>
                      </a:endParaRPr>
                    </a:p>
                  </a:txBody>
                  <a:tcPr marL="91431" marR="91431" marT="45689" marB="45689"/>
                </a:tc>
                <a:tc>
                  <a:txBody>
                    <a:bodyPr/>
                    <a:lstStyle/>
                    <a:p>
                      <a:endParaRPr lang="en-US" sz="2800" dirty="0">
                        <a:solidFill>
                          <a:schemeClr val="tx1"/>
                        </a:solidFill>
                      </a:endParaRPr>
                    </a:p>
                  </a:txBody>
                  <a:tcPr marL="91431" marR="91431" marT="45689" marB="45689"/>
                </a:tc>
              </a:tr>
            </a:tbl>
          </a:graphicData>
        </a:graphic>
      </p:graphicFrame>
      <p:sp>
        <p:nvSpPr>
          <p:cNvPr id="6" name="Title 1"/>
          <p:cNvSpPr>
            <a:spLocks noGrp="1"/>
          </p:cNvSpPr>
          <p:nvPr>
            <p:ph type="title"/>
          </p:nvPr>
        </p:nvSpPr>
        <p:spPr>
          <a:xfrm>
            <a:off x="457200" y="152400"/>
            <a:ext cx="8229600" cy="1066800"/>
          </a:xfrm>
        </p:spPr>
        <p:txBody>
          <a:bodyPr>
            <a:noAutofit/>
          </a:bodyPr>
          <a:lstStyle/>
          <a:p>
            <a:pPr algn="ctr"/>
            <a:r>
              <a:rPr lang="en-US" sz="2400" dirty="0"/>
              <a:t>VD2: </a:t>
            </a:r>
            <a:r>
              <a:rPr lang="en-US" sz="2400" dirty="0" err="1"/>
              <a:t>Xét</a:t>
            </a:r>
            <a:r>
              <a:rPr lang="en-US" sz="2400" dirty="0"/>
              <a:t> </a:t>
            </a:r>
            <a:r>
              <a:rPr lang="en-US" sz="2400" dirty="0" err="1"/>
              <a:t>lớp</a:t>
            </a:r>
            <a:r>
              <a:rPr lang="en-US" sz="2400" dirty="0"/>
              <a:t> </a:t>
            </a:r>
            <a:r>
              <a:rPr lang="en-US" sz="2400" dirty="0" err="1"/>
              <a:t>hình</a:t>
            </a:r>
            <a:r>
              <a:rPr lang="en-US" sz="2400" dirty="0"/>
              <a:t> </a:t>
            </a:r>
            <a:r>
              <a:rPr lang="en-US" sz="2400" dirty="0" err="1"/>
              <a:t>chữ</a:t>
            </a:r>
            <a:r>
              <a:rPr lang="en-US" sz="2400" dirty="0"/>
              <a:t> </a:t>
            </a:r>
            <a:r>
              <a:rPr lang="en-US" sz="2400" dirty="0" err="1"/>
              <a:t>nhật</a:t>
            </a:r>
            <a:r>
              <a:rPr lang="en-US" sz="2400" dirty="0"/>
              <a:t> (CHCN) </a:t>
            </a:r>
            <a:r>
              <a:rPr lang="en-US" sz="2400" dirty="0" err="1"/>
              <a:t>trên</a:t>
            </a:r>
            <a:r>
              <a:rPr lang="en-US" sz="2400" dirty="0"/>
              <a:t> </a:t>
            </a:r>
            <a:r>
              <a:rPr lang="en-US" sz="2400" dirty="0" err="1"/>
              <a:t>cửa</a:t>
            </a:r>
            <a:r>
              <a:rPr lang="en-US" sz="2400" dirty="0"/>
              <a:t> </a:t>
            </a:r>
            <a:r>
              <a:rPr lang="en-US" sz="2400" dirty="0" err="1"/>
              <a:t>sổ</a:t>
            </a:r>
            <a:r>
              <a:rPr lang="en-US" sz="2400" dirty="0"/>
              <a:t> </a:t>
            </a:r>
            <a:r>
              <a:rPr lang="en-US" sz="2400" dirty="0" smtClean="0"/>
              <a:t>Console</a:t>
            </a:r>
            <a:br>
              <a:rPr lang="en-US" sz="2400" dirty="0" smtClean="0"/>
            </a:br>
            <a:r>
              <a:rPr lang="en-US" sz="2400" dirty="0" err="1" smtClean="0"/>
              <a:t>Mô</a:t>
            </a:r>
            <a:r>
              <a:rPr lang="en-US" sz="2400" dirty="0" smtClean="0"/>
              <a:t> </a:t>
            </a:r>
            <a:r>
              <a:rPr lang="en-US" sz="2400" dirty="0" err="1" smtClean="0"/>
              <a:t>tả</a:t>
            </a:r>
            <a:r>
              <a:rPr lang="en-US" sz="2400" dirty="0" smtClean="0"/>
              <a:t> </a:t>
            </a:r>
            <a:r>
              <a:rPr lang="en-US" sz="2400" dirty="0" err="1" smtClean="0"/>
              <a:t>ràng</a:t>
            </a:r>
            <a:r>
              <a:rPr lang="en-US" sz="2400" dirty="0" smtClean="0"/>
              <a:t> </a:t>
            </a:r>
            <a:r>
              <a:rPr lang="en-US" sz="2400" dirty="0" err="1" smtClean="0"/>
              <a:t>buộc</a:t>
            </a:r>
            <a:r>
              <a:rPr lang="en-US" sz="2400" dirty="0" smtClean="0"/>
              <a:t> </a:t>
            </a:r>
            <a:r>
              <a:rPr lang="en-US" sz="2400" dirty="0" err="1" smtClean="0"/>
              <a:t>liên</a:t>
            </a:r>
            <a:r>
              <a:rPr lang="en-US" sz="2400" dirty="0" smtClean="0"/>
              <a:t> </a:t>
            </a:r>
            <a:r>
              <a:rPr lang="en-US" sz="2400" dirty="0" err="1" smtClean="0"/>
              <a:t>thuộc</a:t>
            </a:r>
            <a:r>
              <a:rPr lang="en-US" sz="2400" dirty="0" smtClean="0"/>
              <a:t> </a:t>
            </a:r>
            <a:r>
              <a:rPr lang="en-US" sz="2400" dirty="0" err="1" smtClean="0"/>
              <a:t>tính</a:t>
            </a:r>
            <a:endParaRPr lang="en-US" sz="2400" dirty="0" smtClean="0"/>
          </a:p>
        </p:txBody>
      </p:sp>
    </p:spTree>
    <p:extLst>
      <p:ext uri="{BB962C8B-B14F-4D97-AF65-F5344CB8AC3E}">
        <p14:creationId xmlns:p14="http://schemas.microsoft.com/office/powerpoint/2010/main" xmlns="" val="25397446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EBC99364-3AC6-41B7-956C-09D68ACC3ECF}" type="slidenum">
              <a:rPr lang="en-US">
                <a:solidFill>
                  <a:srgbClr val="FFFFFF"/>
                </a:solidFill>
              </a:rPr>
              <a:pPr eaLnBrk="1" hangingPunct="1"/>
              <a:t>55</a:t>
            </a:fld>
            <a:endParaRPr lang="en-US">
              <a:solidFill>
                <a:srgbClr val="FFFFFF"/>
              </a:solidFill>
            </a:endParaRPr>
          </a:p>
        </p:txBody>
      </p:sp>
      <p:sp>
        <p:nvSpPr>
          <p:cNvPr id="6" name="Title 1"/>
          <p:cNvSpPr>
            <a:spLocks noGrp="1"/>
          </p:cNvSpPr>
          <p:nvPr>
            <p:ph type="title"/>
          </p:nvPr>
        </p:nvSpPr>
        <p:spPr>
          <a:xfrm>
            <a:off x="457200" y="274638"/>
            <a:ext cx="8229600" cy="944562"/>
          </a:xfrm>
        </p:spPr>
        <p:txBody>
          <a:bodyPr>
            <a:noAutofit/>
          </a:bodyPr>
          <a:lstStyle/>
          <a:p>
            <a:pPr eaLnBrk="1" hangingPunct="1"/>
            <a:r>
              <a:rPr lang="en-US" sz="2400" dirty="0" smtClean="0"/>
              <a:t>VD3: </a:t>
            </a:r>
            <a:r>
              <a:rPr lang="en-US" sz="2400" dirty="0" err="1" smtClean="0"/>
              <a:t>Mô</a:t>
            </a:r>
            <a:r>
              <a:rPr lang="en-US" sz="2400" dirty="0" smtClean="0"/>
              <a:t> </a:t>
            </a:r>
            <a:r>
              <a:rPr lang="en-US" sz="2400" dirty="0" err="1" smtClean="0"/>
              <a:t>tả</a:t>
            </a:r>
            <a:r>
              <a:rPr lang="en-US" sz="2400" dirty="0" smtClean="0"/>
              <a:t> </a:t>
            </a:r>
            <a:r>
              <a:rPr lang="en-US" sz="2400" dirty="0" err="1" smtClean="0"/>
              <a:t>ràng</a:t>
            </a:r>
            <a:r>
              <a:rPr lang="en-US" sz="2400" dirty="0" smtClean="0"/>
              <a:t> </a:t>
            </a:r>
            <a:r>
              <a:rPr lang="en-US" sz="2400" dirty="0" err="1" smtClean="0"/>
              <a:t>buộc</a:t>
            </a:r>
            <a:r>
              <a:rPr lang="en-US" sz="2400" dirty="0" smtClean="0"/>
              <a:t> </a:t>
            </a:r>
            <a:r>
              <a:rPr lang="en-US" sz="2400" dirty="0" err="1" smtClean="0"/>
              <a:t>liên</a:t>
            </a:r>
            <a:r>
              <a:rPr lang="en-US" sz="2400" dirty="0" smtClean="0"/>
              <a:t> </a:t>
            </a:r>
            <a:r>
              <a:rPr lang="en-US" sz="2400" dirty="0" err="1" smtClean="0"/>
              <a:t>thuộc</a:t>
            </a:r>
            <a:r>
              <a:rPr lang="en-US" sz="2400" dirty="0" smtClean="0"/>
              <a:t> </a:t>
            </a:r>
            <a:r>
              <a:rPr lang="en-US" sz="2400" dirty="0" err="1" smtClean="0"/>
              <a:t>tính</a:t>
            </a:r>
            <a:r>
              <a:rPr lang="en-US" sz="2400" dirty="0" smtClean="0"/>
              <a:t> </a:t>
            </a:r>
            <a:r>
              <a:rPr lang="en-US" sz="2400" dirty="0" err="1" smtClean="0"/>
              <a:t>cho</a:t>
            </a:r>
            <a:r>
              <a:rPr lang="en-US" sz="2400" dirty="0" smtClean="0"/>
              <a:t> </a:t>
            </a:r>
            <a:r>
              <a:rPr lang="en-US" sz="2400" dirty="0" err="1" smtClean="0"/>
              <a:t>lớp</a:t>
            </a:r>
            <a:r>
              <a:rPr lang="en-US" sz="2400" dirty="0" smtClean="0"/>
              <a:t> </a:t>
            </a:r>
            <a:r>
              <a:rPr lang="en-US" sz="2400" dirty="0" err="1" smtClean="0"/>
              <a:t>CDate</a:t>
            </a:r>
            <a:endParaRPr lang="en-US" sz="2400" dirty="0" smtClean="0"/>
          </a:p>
        </p:txBody>
      </p:sp>
      <p:graphicFrame>
        <p:nvGraphicFramePr>
          <p:cNvPr id="7" name="Table 6"/>
          <p:cNvGraphicFramePr>
            <a:graphicFrameLocks noGrp="1"/>
          </p:cNvGraphicFramePr>
          <p:nvPr>
            <p:extLst>
              <p:ext uri="{D42A27DB-BD31-4B8C-83A1-F6EECF244321}">
                <p14:modId xmlns:p14="http://schemas.microsoft.com/office/powerpoint/2010/main" xmlns="" val="593637326"/>
              </p:ext>
            </p:extLst>
          </p:nvPr>
        </p:nvGraphicFramePr>
        <p:xfrm>
          <a:off x="609600" y="2316162"/>
          <a:ext cx="7780637" cy="3688110"/>
        </p:xfrm>
        <a:graphic>
          <a:graphicData uri="http://schemas.openxmlformats.org/drawingml/2006/table">
            <a:tbl>
              <a:tblPr firstRow="1" bandRow="1">
                <a:tableStyleId>{5C22544A-7EE6-4342-B048-85BDC9FD1C3A}</a:tableStyleId>
              </a:tblPr>
              <a:tblGrid>
                <a:gridCol w="726259"/>
                <a:gridCol w="3845741"/>
                <a:gridCol w="1828800"/>
                <a:gridCol w="1379837"/>
              </a:tblGrid>
              <a:tr h="640147">
                <a:tc>
                  <a:txBody>
                    <a:bodyPr/>
                    <a:lstStyle/>
                    <a:p>
                      <a:pPr algn="ctr"/>
                      <a:r>
                        <a:rPr lang="en-US" sz="2800" dirty="0" smtClean="0">
                          <a:solidFill>
                            <a:schemeClr val="bg1"/>
                          </a:solidFill>
                        </a:rPr>
                        <a:t>STT</a:t>
                      </a:r>
                      <a:endParaRPr lang="en-US" sz="2800" dirty="0">
                        <a:solidFill>
                          <a:schemeClr val="bg1"/>
                        </a:solidFill>
                      </a:endParaRPr>
                    </a:p>
                  </a:txBody>
                  <a:tcPr marL="91431" marR="91431" marT="45725" marB="45725"/>
                </a:tc>
                <a:tc>
                  <a:txBody>
                    <a:bodyPr/>
                    <a:lstStyle/>
                    <a:p>
                      <a:pPr algn="ctr"/>
                      <a:r>
                        <a:rPr lang="en-US" sz="2800" smtClean="0">
                          <a:solidFill>
                            <a:schemeClr val="bg1"/>
                          </a:solidFill>
                        </a:rPr>
                        <a:t>Mô</a:t>
                      </a:r>
                      <a:r>
                        <a:rPr lang="en-US" sz="2800" baseline="0" smtClean="0">
                          <a:solidFill>
                            <a:schemeClr val="bg1"/>
                          </a:solidFill>
                        </a:rPr>
                        <a:t> tả ràng buộc</a:t>
                      </a:r>
                      <a:endParaRPr lang="en-US" sz="2800">
                        <a:solidFill>
                          <a:schemeClr val="bg1"/>
                        </a:solidFill>
                      </a:endParaRPr>
                    </a:p>
                  </a:txBody>
                  <a:tcPr marL="91431" marR="91431" marT="45725" marB="45725"/>
                </a:tc>
                <a:tc>
                  <a:txBody>
                    <a:bodyPr/>
                    <a:lstStyle/>
                    <a:p>
                      <a:pPr algn="ctr"/>
                      <a:r>
                        <a:rPr lang="en-US" sz="2800" smtClean="0">
                          <a:solidFill>
                            <a:schemeClr val="bg1"/>
                          </a:solidFill>
                        </a:rPr>
                        <a:t>Thuộc</a:t>
                      </a:r>
                      <a:r>
                        <a:rPr lang="en-US" sz="2800" baseline="0" smtClean="0">
                          <a:solidFill>
                            <a:schemeClr val="bg1"/>
                          </a:solidFill>
                        </a:rPr>
                        <a:t> tính liên quan</a:t>
                      </a:r>
                      <a:endParaRPr lang="en-US" sz="2800">
                        <a:solidFill>
                          <a:schemeClr val="bg1"/>
                        </a:solidFill>
                      </a:endParaRPr>
                    </a:p>
                  </a:txBody>
                  <a:tcPr marL="91431" marR="91431" marT="45725" marB="45725"/>
                </a:tc>
                <a:tc>
                  <a:txBody>
                    <a:bodyPr/>
                    <a:lstStyle/>
                    <a:p>
                      <a:pPr algn="ctr"/>
                      <a:r>
                        <a:rPr lang="en-US" sz="2800" smtClean="0">
                          <a:solidFill>
                            <a:schemeClr val="bg1"/>
                          </a:solidFill>
                        </a:rPr>
                        <a:t>Ghi chú</a:t>
                      </a:r>
                      <a:endParaRPr lang="en-US" sz="2800">
                        <a:solidFill>
                          <a:schemeClr val="bg1"/>
                        </a:solidFill>
                      </a:endParaRPr>
                    </a:p>
                  </a:txBody>
                  <a:tcPr marL="91431" marR="91431" marT="45725" marB="45725"/>
                </a:tc>
              </a:tr>
              <a:tr h="640147">
                <a:tc>
                  <a:txBody>
                    <a:bodyPr/>
                    <a:lstStyle/>
                    <a:p>
                      <a:pPr algn="ctr"/>
                      <a:r>
                        <a:rPr lang="en-US" sz="2800" smtClean="0">
                          <a:solidFill>
                            <a:schemeClr val="tx1"/>
                          </a:solidFill>
                        </a:rPr>
                        <a:t>1</a:t>
                      </a:r>
                      <a:endParaRPr lang="en-US" sz="2800">
                        <a:solidFill>
                          <a:schemeClr val="tx1"/>
                        </a:solidFill>
                      </a:endParaRPr>
                    </a:p>
                  </a:txBody>
                  <a:tcPr marL="91431" marR="91431" marT="45725" marB="45725"/>
                </a:tc>
                <a:tc>
                  <a:txBody>
                    <a:bodyPr/>
                    <a:lstStyle/>
                    <a:p>
                      <a:pPr algn="just"/>
                      <a:r>
                        <a:rPr lang="en-US" sz="2800" smtClean="0">
                          <a:solidFill>
                            <a:schemeClr val="tx1"/>
                          </a:solidFill>
                        </a:rPr>
                        <a:t>Nếu</a:t>
                      </a:r>
                      <a:r>
                        <a:rPr lang="en-US" sz="2800" baseline="0" smtClean="0">
                          <a:solidFill>
                            <a:schemeClr val="tx1"/>
                          </a:solidFill>
                        </a:rPr>
                        <a:t> Th là 4, 6, 9, 11 thì Ng tối đa là 30</a:t>
                      </a:r>
                      <a:endParaRPr lang="en-US" sz="2800">
                        <a:solidFill>
                          <a:schemeClr val="tx1"/>
                        </a:solidFill>
                      </a:endParaRPr>
                    </a:p>
                  </a:txBody>
                  <a:tcPr marL="91431" marR="91431" marT="45725" marB="45725"/>
                </a:tc>
                <a:tc>
                  <a:txBody>
                    <a:bodyPr/>
                    <a:lstStyle/>
                    <a:p>
                      <a:r>
                        <a:rPr lang="en-US" sz="2800" smtClean="0">
                          <a:solidFill>
                            <a:schemeClr val="tx1"/>
                          </a:solidFill>
                        </a:rPr>
                        <a:t>Ng, Th</a:t>
                      </a:r>
                      <a:endParaRPr lang="en-US" sz="2800">
                        <a:solidFill>
                          <a:schemeClr val="tx1"/>
                        </a:solidFill>
                      </a:endParaRPr>
                    </a:p>
                  </a:txBody>
                  <a:tcPr marL="91431" marR="91431" marT="45725" marB="45725"/>
                </a:tc>
                <a:tc>
                  <a:txBody>
                    <a:bodyPr/>
                    <a:lstStyle/>
                    <a:p>
                      <a:endParaRPr lang="en-US" sz="2800">
                        <a:solidFill>
                          <a:srgbClr val="0070C0"/>
                        </a:solidFill>
                      </a:endParaRPr>
                    </a:p>
                  </a:txBody>
                  <a:tcPr marL="91431" marR="91431" marT="45725" marB="45725"/>
                </a:tc>
              </a:tr>
              <a:tr h="1737544">
                <a:tc>
                  <a:txBody>
                    <a:bodyPr/>
                    <a:lstStyle/>
                    <a:p>
                      <a:pPr algn="ctr"/>
                      <a:r>
                        <a:rPr lang="en-US" sz="2800" dirty="0" smtClean="0">
                          <a:solidFill>
                            <a:schemeClr val="tx1"/>
                          </a:solidFill>
                        </a:rPr>
                        <a:t>2</a:t>
                      </a:r>
                      <a:endParaRPr lang="en-US" sz="2800" dirty="0">
                        <a:solidFill>
                          <a:schemeClr val="tx1"/>
                        </a:solidFill>
                      </a:endParaRPr>
                    </a:p>
                  </a:txBody>
                  <a:tcPr marL="91431" marR="91431" marT="45725" marB="45725"/>
                </a:tc>
                <a:tc>
                  <a:txBody>
                    <a:bodyPr/>
                    <a:lstStyle/>
                    <a:p>
                      <a:pPr algn="just"/>
                      <a:r>
                        <a:rPr lang="en-US" sz="2800" dirty="0" err="1" smtClean="0">
                          <a:solidFill>
                            <a:schemeClr val="tx1"/>
                          </a:solidFill>
                        </a:rPr>
                        <a:t>Nếu</a:t>
                      </a:r>
                      <a:r>
                        <a:rPr lang="en-US" sz="2800" baseline="0" dirty="0" smtClean="0">
                          <a:solidFill>
                            <a:schemeClr val="tx1"/>
                          </a:solidFill>
                        </a:rPr>
                        <a:t> </a:t>
                      </a:r>
                      <a:r>
                        <a:rPr lang="en-US" sz="2800" baseline="0" dirty="0" err="1" smtClean="0">
                          <a:solidFill>
                            <a:schemeClr val="tx1"/>
                          </a:solidFill>
                        </a:rPr>
                        <a:t>Th</a:t>
                      </a:r>
                      <a:r>
                        <a:rPr lang="en-US" sz="2800" baseline="0" dirty="0" smtClean="0">
                          <a:solidFill>
                            <a:schemeClr val="tx1"/>
                          </a:solidFill>
                        </a:rPr>
                        <a:t> </a:t>
                      </a:r>
                      <a:r>
                        <a:rPr lang="en-US" sz="2800" baseline="0" dirty="0" err="1" smtClean="0">
                          <a:solidFill>
                            <a:schemeClr val="tx1"/>
                          </a:solidFill>
                        </a:rPr>
                        <a:t>là</a:t>
                      </a:r>
                      <a:r>
                        <a:rPr lang="en-US" sz="2800" baseline="0" dirty="0" smtClean="0">
                          <a:solidFill>
                            <a:schemeClr val="tx1"/>
                          </a:solidFill>
                        </a:rPr>
                        <a:t> 2 </a:t>
                      </a:r>
                      <a:r>
                        <a:rPr lang="en-US" sz="2800" baseline="0" dirty="0" err="1" smtClean="0">
                          <a:solidFill>
                            <a:schemeClr val="tx1"/>
                          </a:solidFill>
                        </a:rPr>
                        <a:t>và</a:t>
                      </a:r>
                      <a:r>
                        <a:rPr lang="en-US" sz="2800" baseline="0" dirty="0" smtClean="0">
                          <a:solidFill>
                            <a:schemeClr val="tx1"/>
                          </a:solidFill>
                        </a:rPr>
                        <a:t> Nm </a:t>
                      </a:r>
                      <a:r>
                        <a:rPr lang="en-US" sz="2800" baseline="0" dirty="0" err="1" smtClean="0">
                          <a:solidFill>
                            <a:schemeClr val="tx1"/>
                          </a:solidFill>
                        </a:rPr>
                        <a:t>nhuận</a:t>
                      </a:r>
                      <a:r>
                        <a:rPr lang="en-US" sz="2800" baseline="0" dirty="0" smtClean="0">
                          <a:solidFill>
                            <a:schemeClr val="tx1"/>
                          </a:solidFill>
                        </a:rPr>
                        <a:t> </a:t>
                      </a:r>
                      <a:r>
                        <a:rPr lang="en-US" sz="2800" baseline="0" dirty="0" err="1" smtClean="0">
                          <a:solidFill>
                            <a:schemeClr val="tx1"/>
                          </a:solidFill>
                        </a:rPr>
                        <a:t>thì</a:t>
                      </a:r>
                      <a:r>
                        <a:rPr lang="en-US" sz="2800" baseline="0" dirty="0" smtClean="0">
                          <a:solidFill>
                            <a:schemeClr val="tx1"/>
                          </a:solidFill>
                        </a:rPr>
                        <a:t> Ng </a:t>
                      </a:r>
                      <a:r>
                        <a:rPr lang="en-US" sz="2800" baseline="0" dirty="0" err="1" smtClean="0">
                          <a:solidFill>
                            <a:schemeClr val="tx1"/>
                          </a:solidFill>
                        </a:rPr>
                        <a:t>tối</a:t>
                      </a:r>
                      <a:r>
                        <a:rPr lang="en-US" sz="2800" baseline="0" dirty="0" smtClean="0">
                          <a:solidFill>
                            <a:schemeClr val="tx1"/>
                          </a:solidFill>
                        </a:rPr>
                        <a:t> </a:t>
                      </a:r>
                      <a:r>
                        <a:rPr lang="en-US" sz="2800" baseline="0" dirty="0" err="1" smtClean="0">
                          <a:solidFill>
                            <a:schemeClr val="tx1"/>
                          </a:solidFill>
                        </a:rPr>
                        <a:t>đa</a:t>
                      </a:r>
                      <a:r>
                        <a:rPr lang="en-US" sz="2800" baseline="0" dirty="0" smtClean="0">
                          <a:solidFill>
                            <a:schemeClr val="tx1"/>
                          </a:solidFill>
                        </a:rPr>
                        <a:t> </a:t>
                      </a:r>
                      <a:r>
                        <a:rPr lang="en-US" sz="2800" baseline="0" dirty="0" err="1" smtClean="0">
                          <a:solidFill>
                            <a:schemeClr val="tx1"/>
                          </a:solidFill>
                        </a:rPr>
                        <a:t>là</a:t>
                      </a:r>
                      <a:r>
                        <a:rPr lang="en-US" sz="2800" baseline="0" dirty="0" smtClean="0">
                          <a:solidFill>
                            <a:schemeClr val="tx1"/>
                          </a:solidFill>
                        </a:rPr>
                        <a:t> 29</a:t>
                      </a:r>
                      <a:endParaRPr lang="en-US" sz="2800" dirty="0">
                        <a:solidFill>
                          <a:schemeClr val="tx1"/>
                        </a:solidFill>
                      </a:endParaRPr>
                    </a:p>
                    <a:p>
                      <a:pPr marL="0" marR="0" indent="0" algn="just" defTabSz="914400" rtl="0" eaLnBrk="1" fontAlgn="auto" latinLnBrk="0" hangingPunct="1">
                        <a:lnSpc>
                          <a:spcPct val="100000"/>
                        </a:lnSpc>
                        <a:spcBef>
                          <a:spcPts val="0"/>
                        </a:spcBef>
                        <a:spcAft>
                          <a:spcPts val="0"/>
                        </a:spcAft>
                        <a:buClrTx/>
                        <a:buSzTx/>
                        <a:buFontTx/>
                        <a:buNone/>
                        <a:tabLst/>
                        <a:defRPr/>
                      </a:pPr>
                      <a:r>
                        <a:rPr lang="en-US" sz="2800" dirty="0" err="1" smtClean="0">
                          <a:solidFill>
                            <a:schemeClr val="tx1"/>
                          </a:solidFill>
                        </a:rPr>
                        <a:t>Nếu</a:t>
                      </a:r>
                      <a:r>
                        <a:rPr lang="en-US" sz="2800" baseline="0" dirty="0" smtClean="0">
                          <a:solidFill>
                            <a:schemeClr val="tx1"/>
                          </a:solidFill>
                        </a:rPr>
                        <a:t> </a:t>
                      </a:r>
                      <a:r>
                        <a:rPr lang="en-US" sz="2800" baseline="0" dirty="0" err="1" smtClean="0">
                          <a:solidFill>
                            <a:schemeClr val="tx1"/>
                          </a:solidFill>
                        </a:rPr>
                        <a:t>Th</a:t>
                      </a:r>
                      <a:r>
                        <a:rPr lang="en-US" sz="2800" baseline="0" dirty="0" smtClean="0">
                          <a:solidFill>
                            <a:schemeClr val="tx1"/>
                          </a:solidFill>
                        </a:rPr>
                        <a:t> </a:t>
                      </a:r>
                      <a:r>
                        <a:rPr lang="en-US" sz="2800" baseline="0" dirty="0" err="1" smtClean="0">
                          <a:solidFill>
                            <a:schemeClr val="tx1"/>
                          </a:solidFill>
                        </a:rPr>
                        <a:t>là</a:t>
                      </a:r>
                      <a:r>
                        <a:rPr lang="en-US" sz="2800" baseline="0" dirty="0" smtClean="0">
                          <a:solidFill>
                            <a:schemeClr val="tx1"/>
                          </a:solidFill>
                        </a:rPr>
                        <a:t> 2 </a:t>
                      </a:r>
                      <a:r>
                        <a:rPr lang="en-US" sz="2800" baseline="0" dirty="0" err="1" smtClean="0">
                          <a:solidFill>
                            <a:schemeClr val="tx1"/>
                          </a:solidFill>
                        </a:rPr>
                        <a:t>và</a:t>
                      </a:r>
                      <a:r>
                        <a:rPr lang="en-US" sz="2800" baseline="0" dirty="0" smtClean="0">
                          <a:solidFill>
                            <a:schemeClr val="tx1"/>
                          </a:solidFill>
                        </a:rPr>
                        <a:t> Nm </a:t>
                      </a:r>
                      <a:r>
                        <a:rPr lang="en-US" sz="2800" baseline="0" dirty="0" err="1" smtClean="0">
                          <a:solidFill>
                            <a:schemeClr val="tx1"/>
                          </a:solidFill>
                        </a:rPr>
                        <a:t>không</a:t>
                      </a:r>
                      <a:r>
                        <a:rPr lang="en-US" sz="2800" baseline="0" dirty="0" smtClean="0">
                          <a:solidFill>
                            <a:schemeClr val="tx1"/>
                          </a:solidFill>
                        </a:rPr>
                        <a:t> </a:t>
                      </a:r>
                      <a:r>
                        <a:rPr lang="en-US" sz="2800" baseline="0" dirty="0" err="1" smtClean="0">
                          <a:solidFill>
                            <a:schemeClr val="tx1"/>
                          </a:solidFill>
                        </a:rPr>
                        <a:t>nhuận</a:t>
                      </a:r>
                      <a:r>
                        <a:rPr lang="en-US" sz="2800" baseline="0" dirty="0" smtClean="0">
                          <a:solidFill>
                            <a:schemeClr val="tx1"/>
                          </a:solidFill>
                        </a:rPr>
                        <a:t> </a:t>
                      </a:r>
                      <a:r>
                        <a:rPr lang="en-US" sz="2800" baseline="0" dirty="0" err="1" smtClean="0">
                          <a:solidFill>
                            <a:schemeClr val="tx1"/>
                          </a:solidFill>
                        </a:rPr>
                        <a:t>thì</a:t>
                      </a:r>
                      <a:r>
                        <a:rPr lang="en-US" sz="2800" baseline="0" dirty="0" smtClean="0">
                          <a:solidFill>
                            <a:schemeClr val="tx1"/>
                          </a:solidFill>
                        </a:rPr>
                        <a:t> Ng </a:t>
                      </a:r>
                      <a:r>
                        <a:rPr lang="en-US" sz="2800" baseline="0" dirty="0" err="1" smtClean="0">
                          <a:solidFill>
                            <a:schemeClr val="tx1"/>
                          </a:solidFill>
                        </a:rPr>
                        <a:t>tối</a:t>
                      </a:r>
                      <a:r>
                        <a:rPr lang="en-US" sz="2800" baseline="0" dirty="0" smtClean="0">
                          <a:solidFill>
                            <a:schemeClr val="tx1"/>
                          </a:solidFill>
                        </a:rPr>
                        <a:t> </a:t>
                      </a:r>
                      <a:r>
                        <a:rPr lang="en-US" sz="2800" baseline="0" dirty="0" err="1" smtClean="0">
                          <a:solidFill>
                            <a:schemeClr val="tx1"/>
                          </a:solidFill>
                        </a:rPr>
                        <a:t>đa</a:t>
                      </a:r>
                      <a:r>
                        <a:rPr lang="en-US" sz="2800" baseline="0" dirty="0" smtClean="0">
                          <a:solidFill>
                            <a:schemeClr val="tx1"/>
                          </a:solidFill>
                        </a:rPr>
                        <a:t> </a:t>
                      </a:r>
                      <a:r>
                        <a:rPr lang="en-US" sz="2800" baseline="0" dirty="0" err="1" smtClean="0">
                          <a:solidFill>
                            <a:schemeClr val="tx1"/>
                          </a:solidFill>
                        </a:rPr>
                        <a:t>là</a:t>
                      </a:r>
                      <a:r>
                        <a:rPr lang="en-US" sz="2800" baseline="0" dirty="0" smtClean="0">
                          <a:solidFill>
                            <a:schemeClr val="tx1"/>
                          </a:solidFill>
                        </a:rPr>
                        <a:t> 28</a:t>
                      </a:r>
                      <a:endParaRPr lang="en-US" sz="2800" dirty="0">
                        <a:solidFill>
                          <a:schemeClr val="tx1"/>
                        </a:solidFill>
                      </a:endParaRPr>
                    </a:p>
                  </a:txBody>
                  <a:tcPr marL="91431" marR="91431" marT="45725" marB="45725"/>
                </a:tc>
                <a:tc>
                  <a:txBody>
                    <a:bodyPr/>
                    <a:lstStyle/>
                    <a:p>
                      <a:r>
                        <a:rPr lang="en-US" sz="2800" dirty="0" smtClean="0">
                          <a:solidFill>
                            <a:schemeClr val="tx1"/>
                          </a:solidFill>
                        </a:rPr>
                        <a:t>Ng, </a:t>
                      </a:r>
                      <a:r>
                        <a:rPr lang="en-US" sz="2800" dirty="0" err="1" smtClean="0">
                          <a:solidFill>
                            <a:schemeClr val="tx1"/>
                          </a:solidFill>
                        </a:rPr>
                        <a:t>Th</a:t>
                      </a:r>
                      <a:r>
                        <a:rPr lang="en-US" sz="2800" dirty="0" smtClean="0">
                          <a:solidFill>
                            <a:schemeClr val="tx1"/>
                          </a:solidFill>
                        </a:rPr>
                        <a:t>,</a:t>
                      </a:r>
                      <a:r>
                        <a:rPr lang="en-US" sz="2800" baseline="0" dirty="0" smtClean="0">
                          <a:solidFill>
                            <a:schemeClr val="tx1"/>
                          </a:solidFill>
                        </a:rPr>
                        <a:t> Nm</a:t>
                      </a:r>
                      <a:endParaRPr lang="en-US" sz="2800" dirty="0">
                        <a:solidFill>
                          <a:schemeClr val="tx1"/>
                        </a:solidFill>
                      </a:endParaRPr>
                    </a:p>
                  </a:txBody>
                  <a:tcPr marL="91431" marR="91431" marT="45725" marB="45725"/>
                </a:tc>
                <a:tc>
                  <a:txBody>
                    <a:bodyPr/>
                    <a:lstStyle/>
                    <a:p>
                      <a:endParaRPr lang="en-US" sz="2800" dirty="0">
                        <a:solidFill>
                          <a:srgbClr val="0070C0"/>
                        </a:solidFill>
                      </a:endParaRPr>
                    </a:p>
                  </a:txBody>
                  <a:tcPr marL="91431" marR="91431" marT="45725" marB="45725"/>
                </a:tc>
              </a:tr>
            </a:tbl>
          </a:graphicData>
        </a:graphic>
      </p:graphicFrame>
    </p:spTree>
    <p:extLst>
      <p:ext uri="{BB962C8B-B14F-4D97-AF65-F5344CB8AC3E}">
        <p14:creationId xmlns:p14="http://schemas.microsoft.com/office/powerpoint/2010/main" xmlns="" val="166106061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a:bodyPr>
          <a:lstStyle/>
          <a:p>
            <a:r>
              <a:rPr lang="en-US" dirty="0" err="1" smtClean="0"/>
              <a:t>Bài</a:t>
            </a:r>
            <a:r>
              <a:rPr lang="en-US" dirty="0" smtClean="0"/>
              <a:t> </a:t>
            </a:r>
            <a:r>
              <a:rPr lang="en-US" dirty="0" err="1" smtClean="0"/>
              <a:t>tập</a:t>
            </a:r>
            <a:r>
              <a:rPr lang="en-US" dirty="0" smtClean="0"/>
              <a:t>: t</a:t>
            </a:r>
            <a:r>
              <a:rPr lang="vi-VN" dirty="0" smtClean="0"/>
              <a:t>hiết </a:t>
            </a:r>
            <a:r>
              <a:rPr lang="vi-VN" dirty="0"/>
              <a:t>kế thuộc tính các </a:t>
            </a:r>
            <a:r>
              <a:rPr lang="vi-VN" dirty="0" smtClean="0"/>
              <a:t>lớp</a:t>
            </a:r>
            <a:endParaRPr lang="en-US" dirty="0" smtClean="0">
              <a:solidFill>
                <a:schemeClr val="accent1"/>
              </a:solidFill>
            </a:endParaRPr>
          </a:p>
        </p:txBody>
      </p:sp>
      <p:sp>
        <p:nvSpPr>
          <p:cNvPr id="18435" name="Text Box 3"/>
          <p:cNvSpPr txBox="1">
            <a:spLocks noChangeArrowheads="1"/>
          </p:cNvSpPr>
          <p:nvPr/>
        </p:nvSpPr>
        <p:spPr bwMode="auto">
          <a:xfrm>
            <a:off x="1660525" y="722313"/>
            <a:ext cx="184150" cy="366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endParaRPr lang="en-US"/>
          </a:p>
        </p:txBody>
      </p:sp>
      <p:sp>
        <p:nvSpPr>
          <p:cNvPr id="2" name="Slide Number Placeholder 1"/>
          <p:cNvSpPr>
            <a:spLocks noGrp="1"/>
          </p:cNvSpPr>
          <p:nvPr>
            <p:ph type="sldNum" sz="quarter" idx="4294967295"/>
          </p:nvPr>
        </p:nvSpPr>
        <p:spPr>
          <a:xfrm>
            <a:off x="3429000" y="6556375"/>
            <a:ext cx="2133600" cy="244475"/>
          </a:xfrm>
          <a:prstGeom prst="rect">
            <a:avLst/>
          </a:prstGeo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22CF95-1789-4293-9183-6C19A535B9F0}" type="slidenum">
              <a:rPr lang="en-US">
                <a:solidFill>
                  <a:schemeClr val="bg1"/>
                </a:solidFill>
                <a:latin typeface="Verdana" panose="020B0604030504040204" pitchFamily="34" charset="0"/>
              </a:rPr>
              <a:pPr eaLnBrk="1" hangingPunct="1"/>
              <a:t>56</a:t>
            </a:fld>
            <a:endParaRPr lang="en-US">
              <a:solidFill>
                <a:schemeClr val="bg1"/>
              </a:solidFill>
              <a:latin typeface="Verdana" panose="020B0604030504040204" pitchFamily="34" charset="0"/>
            </a:endParaRPr>
          </a:p>
        </p:txBody>
      </p:sp>
      <p:sp>
        <p:nvSpPr>
          <p:cNvPr id="3" name="Content Placeholder 2"/>
          <p:cNvSpPr>
            <a:spLocks noGrp="1"/>
          </p:cNvSpPr>
          <p:nvPr>
            <p:ph idx="1"/>
          </p:nvPr>
        </p:nvSpPr>
        <p:spPr>
          <a:xfrm>
            <a:off x="628650" y="1731959"/>
            <a:ext cx="7886700" cy="4824416"/>
          </a:xfrm>
        </p:spPr>
        <p:txBody>
          <a:bodyPr>
            <a:noAutofit/>
          </a:bodyPr>
          <a:lstStyle/>
          <a:p>
            <a:pPr>
              <a:lnSpc>
                <a:spcPct val="100000"/>
              </a:lnSpc>
              <a:defRPr/>
            </a:pPr>
            <a:r>
              <a:rPr lang="en-US" dirty="0" err="1" smtClean="0"/>
              <a:t>Lớp</a:t>
            </a:r>
            <a:r>
              <a:rPr lang="en-US" dirty="0" smtClean="0"/>
              <a:t> </a:t>
            </a:r>
            <a:r>
              <a:rPr lang="en-US" dirty="0" err="1" smtClean="0"/>
              <a:t>thời</a:t>
            </a:r>
            <a:r>
              <a:rPr lang="en-US" dirty="0" smtClean="0"/>
              <a:t> </a:t>
            </a:r>
            <a:r>
              <a:rPr lang="en-US" dirty="0" err="1" smtClean="0"/>
              <a:t>gian</a:t>
            </a:r>
            <a:r>
              <a:rPr lang="en-US" dirty="0" smtClean="0"/>
              <a:t> </a:t>
            </a:r>
            <a:r>
              <a:rPr lang="en-US" dirty="0" err="1" smtClean="0"/>
              <a:t>CTime</a:t>
            </a:r>
            <a:endParaRPr lang="en-US" dirty="0" smtClean="0"/>
          </a:p>
          <a:p>
            <a:pPr>
              <a:lnSpc>
                <a:spcPct val="100000"/>
              </a:lnSpc>
              <a:defRPr/>
            </a:pPr>
            <a:r>
              <a:rPr lang="en-US" dirty="0" err="1" smtClean="0"/>
              <a:t>Lớp</a:t>
            </a:r>
            <a:r>
              <a:rPr lang="en-US" dirty="0" smtClean="0"/>
              <a:t> </a:t>
            </a:r>
            <a:r>
              <a:rPr lang="en-US" dirty="0" err="1" smtClean="0"/>
              <a:t>ngày</a:t>
            </a:r>
            <a:r>
              <a:rPr lang="en-US" dirty="0" smtClean="0"/>
              <a:t> </a:t>
            </a:r>
            <a:r>
              <a:rPr lang="en-US" dirty="0" err="1" smtClean="0"/>
              <a:t>tháng</a:t>
            </a:r>
            <a:r>
              <a:rPr lang="en-US" dirty="0" smtClean="0"/>
              <a:t> </a:t>
            </a:r>
            <a:r>
              <a:rPr lang="en-US" dirty="0" err="1" smtClean="0"/>
              <a:t>năm</a:t>
            </a:r>
            <a:r>
              <a:rPr lang="en-US" dirty="0" smtClean="0"/>
              <a:t> </a:t>
            </a:r>
            <a:r>
              <a:rPr lang="en-US" dirty="0" err="1" smtClean="0"/>
              <a:t>CDate</a:t>
            </a:r>
            <a:endParaRPr lang="en-US" dirty="0" smtClean="0"/>
          </a:p>
          <a:p>
            <a:pPr>
              <a:lnSpc>
                <a:spcPct val="100000"/>
              </a:lnSpc>
              <a:defRPr/>
            </a:pPr>
            <a:r>
              <a:rPr lang="vi-VN" dirty="0" smtClean="0"/>
              <a:t>Lớp </a:t>
            </a:r>
            <a:r>
              <a:rPr lang="en-US" dirty="0" err="1" smtClean="0"/>
              <a:t>phân</a:t>
            </a:r>
            <a:r>
              <a:rPr lang="en-US" dirty="0" smtClean="0"/>
              <a:t> </a:t>
            </a:r>
            <a:r>
              <a:rPr lang="en-US" dirty="0" err="1" smtClean="0"/>
              <a:t>số</a:t>
            </a:r>
            <a:r>
              <a:rPr lang="en-US" dirty="0" smtClean="0"/>
              <a:t> </a:t>
            </a:r>
            <a:r>
              <a:rPr lang="vi-VN" dirty="0" smtClean="0"/>
              <a:t>CP</a:t>
            </a:r>
            <a:r>
              <a:rPr lang="en-US" dirty="0" err="1" smtClean="0"/>
              <a:t>hanSo</a:t>
            </a:r>
            <a:endParaRPr lang="vi-VN" dirty="0" smtClean="0"/>
          </a:p>
          <a:p>
            <a:pPr>
              <a:lnSpc>
                <a:spcPct val="100000"/>
              </a:lnSpc>
              <a:defRPr/>
            </a:pPr>
            <a:r>
              <a:rPr lang="vi-VN" dirty="0" smtClean="0"/>
              <a:t>Lớp CD</a:t>
            </a:r>
            <a:r>
              <a:rPr lang="en-US" dirty="0" smtClean="0"/>
              <a:t>a</a:t>
            </a:r>
            <a:r>
              <a:rPr lang="vi-VN" dirty="0" smtClean="0"/>
              <a:t>T</a:t>
            </a:r>
            <a:r>
              <a:rPr lang="en-US" dirty="0" err="1" smtClean="0"/>
              <a:t>huc</a:t>
            </a:r>
            <a:r>
              <a:rPr lang="vi-VN" dirty="0" smtClean="0"/>
              <a:t> (Đa thức 1 ẩn)</a:t>
            </a:r>
          </a:p>
          <a:p>
            <a:pPr marL="112713" indent="0">
              <a:lnSpc>
                <a:spcPct val="100000"/>
              </a:lnSpc>
              <a:buFont typeface="Wingdings" panose="05000000000000000000" pitchFamily="2" charset="2"/>
              <a:buNone/>
              <a:defRPr/>
            </a:pPr>
            <a:r>
              <a:rPr lang="en-US" dirty="0"/>
              <a:t>	</a:t>
            </a:r>
            <a:r>
              <a:rPr lang="vi-VN" dirty="0" smtClean="0"/>
              <a:t>Pn(x) = a</a:t>
            </a:r>
            <a:r>
              <a:rPr lang="vi-VN" baseline="-25000" dirty="0" smtClean="0"/>
              <a:t>0</a:t>
            </a:r>
            <a:r>
              <a:rPr lang="vi-VN" dirty="0" smtClean="0"/>
              <a:t> + a</a:t>
            </a:r>
            <a:r>
              <a:rPr lang="vi-VN" baseline="-25000" dirty="0" smtClean="0"/>
              <a:t>1</a:t>
            </a:r>
            <a:r>
              <a:rPr lang="vi-VN" dirty="0" smtClean="0"/>
              <a:t>x + a</a:t>
            </a:r>
            <a:r>
              <a:rPr lang="vi-VN" baseline="-25000" dirty="0" smtClean="0"/>
              <a:t>2</a:t>
            </a:r>
            <a:r>
              <a:rPr lang="vi-VN" dirty="0" smtClean="0"/>
              <a:t>x</a:t>
            </a:r>
            <a:r>
              <a:rPr lang="vi-VN" baseline="30000" dirty="0" smtClean="0"/>
              <a:t>2</a:t>
            </a:r>
            <a:r>
              <a:rPr lang="vi-VN" dirty="0" smtClean="0"/>
              <a:t>+ a</a:t>
            </a:r>
            <a:r>
              <a:rPr lang="vi-VN" baseline="-25000" dirty="0" smtClean="0"/>
              <a:t>3</a:t>
            </a:r>
            <a:r>
              <a:rPr lang="vi-VN" dirty="0" smtClean="0"/>
              <a:t>x</a:t>
            </a:r>
            <a:r>
              <a:rPr lang="vi-VN" baseline="30000" dirty="0" smtClean="0"/>
              <a:t>3 </a:t>
            </a:r>
            <a:r>
              <a:rPr lang="vi-VN" dirty="0" smtClean="0"/>
              <a:t>+ ... + a</a:t>
            </a:r>
            <a:r>
              <a:rPr lang="vi-VN" baseline="-25000" dirty="0" smtClean="0"/>
              <a:t>n</a:t>
            </a:r>
            <a:r>
              <a:rPr lang="vi-VN" dirty="0" smtClean="0"/>
              <a:t>x</a:t>
            </a:r>
            <a:r>
              <a:rPr lang="vi-VN" baseline="30000" dirty="0" smtClean="0"/>
              <a:t>n</a:t>
            </a:r>
          </a:p>
          <a:p>
            <a:pPr algn="just">
              <a:lnSpc>
                <a:spcPct val="100000"/>
              </a:lnSpc>
              <a:defRPr/>
            </a:pPr>
            <a:r>
              <a:rPr lang="vi-VN" dirty="0" smtClean="0"/>
              <a:t>Lớp </a:t>
            </a:r>
            <a:r>
              <a:rPr lang="en-US" dirty="0" err="1" smtClean="0"/>
              <a:t>đường</a:t>
            </a:r>
            <a:r>
              <a:rPr lang="en-US" dirty="0" smtClean="0"/>
              <a:t> </a:t>
            </a:r>
            <a:r>
              <a:rPr lang="en-US" dirty="0" err="1" smtClean="0"/>
              <a:t>thẳng</a:t>
            </a:r>
            <a:r>
              <a:rPr lang="en-US" dirty="0" smtClean="0"/>
              <a:t> </a:t>
            </a:r>
            <a:r>
              <a:rPr lang="en-US" dirty="0" err="1" smtClean="0"/>
              <a:t>trong</a:t>
            </a:r>
            <a:r>
              <a:rPr lang="en-US" dirty="0" smtClean="0"/>
              <a:t> </a:t>
            </a:r>
            <a:r>
              <a:rPr lang="en-US" dirty="0" err="1" smtClean="0"/>
              <a:t>mặt</a:t>
            </a:r>
            <a:r>
              <a:rPr lang="en-US" dirty="0" smtClean="0"/>
              <a:t> </a:t>
            </a:r>
            <a:r>
              <a:rPr lang="en-US" dirty="0" err="1" smtClean="0"/>
              <a:t>phẳng</a:t>
            </a:r>
            <a:r>
              <a:rPr lang="en-US" dirty="0" smtClean="0"/>
              <a:t> </a:t>
            </a:r>
            <a:r>
              <a:rPr lang="vi-VN" dirty="0" smtClean="0"/>
              <a:t>CD</a:t>
            </a:r>
            <a:r>
              <a:rPr lang="en-US" dirty="0" err="1" smtClean="0"/>
              <a:t>uongThang</a:t>
            </a:r>
            <a:endParaRPr lang="vi-VN" dirty="0" smtClean="0"/>
          </a:p>
          <a:p>
            <a:pPr>
              <a:lnSpc>
                <a:spcPct val="100000"/>
              </a:lnSpc>
              <a:defRPr/>
            </a:pPr>
            <a:endParaRPr lang="vi-VN" dirty="0" smtClean="0"/>
          </a:p>
          <a:p>
            <a:pPr>
              <a:lnSpc>
                <a:spcPct val="100000"/>
              </a:lnSpc>
              <a:defRPr/>
            </a:pPr>
            <a:endParaRPr lang="en-US" dirty="0"/>
          </a:p>
        </p:txBody>
      </p:sp>
    </p:spTree>
    <p:extLst>
      <p:ext uri="{BB962C8B-B14F-4D97-AF65-F5344CB8AC3E}">
        <p14:creationId xmlns:p14="http://schemas.microsoft.com/office/powerpoint/2010/main" xmlns="" val="1075165239"/>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7620000" cy="914400"/>
          </a:xfrm>
        </p:spPr>
        <p:txBody>
          <a:bodyPr>
            <a:normAutofit/>
          </a:bodyPr>
          <a:lstStyle/>
          <a:p>
            <a:pPr eaLnBrk="1" fontAlgn="auto" hangingPunct="1">
              <a:spcAft>
                <a:spcPts val="0"/>
              </a:spcAft>
              <a:buClr>
                <a:schemeClr val="accent6">
                  <a:lumMod val="75000"/>
                </a:schemeClr>
              </a:buClr>
              <a:defRPr/>
            </a:pPr>
            <a:r>
              <a:rPr lang="en-US" dirty="0" err="1" smtClean="0"/>
              <a:t>Thiết</a:t>
            </a:r>
            <a:r>
              <a:rPr lang="en-US" dirty="0" smtClean="0"/>
              <a:t> </a:t>
            </a:r>
            <a:r>
              <a:rPr lang="en-US" dirty="0" err="1" smtClean="0"/>
              <a:t>kế</a:t>
            </a:r>
            <a:r>
              <a:rPr lang="en-US" dirty="0" smtClean="0"/>
              <a:t> </a:t>
            </a:r>
            <a:r>
              <a:rPr lang="en-US" dirty="0" err="1" smtClean="0"/>
              <a:t>các</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của</a:t>
            </a:r>
            <a:r>
              <a:rPr lang="en-US" dirty="0" smtClean="0"/>
              <a:t> </a:t>
            </a:r>
            <a:r>
              <a:rPr lang="en-US" dirty="0" err="1" smtClean="0"/>
              <a:t>lớp</a:t>
            </a:r>
            <a:endParaRPr lang="en-US" dirty="0"/>
          </a:p>
        </p:txBody>
      </p:sp>
      <p:sp>
        <p:nvSpPr>
          <p:cNvPr id="3" name="Content Placeholder 2"/>
          <p:cNvSpPr>
            <a:spLocks noGrp="1"/>
          </p:cNvSpPr>
          <p:nvPr>
            <p:ph sz="quarter" idx="4294967295"/>
          </p:nvPr>
        </p:nvSpPr>
        <p:spPr>
          <a:xfrm>
            <a:off x="685800" y="1752600"/>
            <a:ext cx="7620000" cy="5029200"/>
          </a:xfrm>
          <a:prstGeom prst="rect">
            <a:avLst/>
          </a:prstGeom>
        </p:spPr>
        <p:txBody>
          <a:bodyPr>
            <a:normAutofit/>
          </a:bodyPr>
          <a:lstStyle/>
          <a:p>
            <a:pPr marL="514350" indent="-514350" algn="just">
              <a:buFont typeface="+mj-lt"/>
              <a:buAutoNum type="arabicPeriod"/>
            </a:pPr>
            <a:r>
              <a:rPr lang="vi-VN" sz="2800" dirty="0" smtClean="0">
                <a:solidFill>
                  <a:schemeClr val="accent2">
                    <a:lumMod val="75000"/>
                  </a:schemeClr>
                </a:solidFill>
                <a:latin typeface="Times New Roman" panose="02020603050405020304" pitchFamily="18" charset="0"/>
                <a:cs typeface="Times New Roman" panose="02020603050405020304" pitchFamily="18" charset="0"/>
              </a:rPr>
              <a:t>Nhóm kiểm tra ràng buộc:</a:t>
            </a:r>
            <a:r>
              <a:rPr lang="vi-VN" sz="2800" dirty="0" smtClean="0">
                <a:latin typeface="Times New Roman" panose="02020603050405020304" pitchFamily="18" charset="0"/>
                <a:cs typeface="Times New Roman" panose="02020603050405020304" pitchFamily="18" charset="0"/>
              </a:rPr>
              <a:t> Kiểm tra </a:t>
            </a:r>
            <a:r>
              <a:rPr lang="en-US" sz="2800" dirty="0" err="1" smtClean="0">
                <a:latin typeface="Times New Roman" panose="02020603050405020304" pitchFamily="18" charset="0"/>
                <a:cs typeface="Times New Roman" panose="02020603050405020304" pitchFamily="18" charset="0"/>
              </a:rPr>
              <a:t>tính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hợp</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lệ</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giá</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trị</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thuộc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tính</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đối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tượng</a:t>
            </a:r>
            <a:endParaRPr lang="en-US" sz="28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vi-VN" sz="2800" dirty="0" smtClean="0">
                <a:solidFill>
                  <a:schemeClr val="accent2">
                    <a:lumMod val="75000"/>
                  </a:schemeClr>
                </a:solidFill>
                <a:latin typeface="Times New Roman" panose="02020603050405020304" pitchFamily="18" charset="0"/>
                <a:cs typeface="Times New Roman" panose="02020603050405020304" pitchFamily="18" charset="0"/>
              </a:rPr>
              <a:t>Nhóm </a:t>
            </a:r>
            <a:r>
              <a:rPr lang="vi-VN" sz="2800" dirty="0">
                <a:solidFill>
                  <a:schemeClr val="accent2">
                    <a:lumMod val="75000"/>
                  </a:schemeClr>
                </a:solidFill>
                <a:latin typeface="Times New Roman" panose="02020603050405020304" pitchFamily="18" charset="0"/>
                <a:cs typeface="Times New Roman" panose="02020603050405020304" pitchFamily="18" charset="0"/>
              </a:rPr>
              <a:t>khởi tạo: </a:t>
            </a:r>
            <a:r>
              <a:rPr lang="vi-VN" sz="2800" dirty="0" smtClean="0">
                <a:latin typeface="Times New Roman" panose="02020603050405020304" pitchFamily="18" charset="0"/>
                <a:cs typeface="Times New Roman" panose="02020603050405020304" pitchFamily="18" charset="0"/>
              </a:rPr>
              <a:t>Cung cấp giá trị </a:t>
            </a:r>
            <a:r>
              <a:rPr lang="en-US" sz="2800" dirty="0" smtClean="0">
                <a:latin typeface="Times New Roman" panose="02020603050405020304" pitchFamily="18" charset="0"/>
                <a:cs typeface="Times New Roman" panose="02020603050405020304" pitchFamily="18" charset="0"/>
              </a:rPr>
              <a:t>ban </a:t>
            </a:r>
            <a:r>
              <a:rPr lang="vi-VN" sz="2800" dirty="0" smtClean="0">
                <a:latin typeface="Times New Roman" panose="02020603050405020304" pitchFamily="18" charset="0"/>
                <a:cs typeface="Times New Roman" panose="02020603050405020304" pitchFamily="18" charset="0"/>
              </a:rPr>
              <a:t>đầu cho đối tượng</a:t>
            </a:r>
            <a:endParaRPr lang="en-US" sz="2800" dirty="0" smtClean="0">
              <a:latin typeface="Times New Roman" panose="02020603050405020304" pitchFamily="18" charset="0"/>
              <a:cs typeface="Times New Roman" panose="02020603050405020304" pitchFamily="18" charset="0"/>
            </a:endParaRPr>
          </a:p>
          <a:p>
            <a:pPr marL="514350" indent="-514350" algn="just" eaLnBrk="1" hangingPunct="1">
              <a:buFont typeface="+mj-lt"/>
              <a:buAutoNum type="arabicPeriod"/>
            </a:pPr>
            <a:r>
              <a:rPr lang="vi-VN" sz="2800" dirty="0" smtClean="0">
                <a:solidFill>
                  <a:schemeClr val="accent2">
                    <a:lumMod val="75000"/>
                  </a:schemeClr>
                </a:solidFill>
                <a:latin typeface="Times New Roman" panose="02020603050405020304" pitchFamily="18" charset="0"/>
                <a:cs typeface="Times New Roman" panose="02020603050405020304" pitchFamily="18" charset="0"/>
              </a:rPr>
              <a:t>Nhóm cập nhật: </a:t>
            </a:r>
            <a:r>
              <a:rPr lang="vi-VN" sz="2800" dirty="0" smtClean="0">
                <a:latin typeface="Times New Roman" panose="02020603050405020304" pitchFamily="18" charset="0"/>
                <a:cs typeface="Times New Roman" panose="02020603050405020304" pitchFamily="18" charset="0"/>
              </a:rPr>
              <a:t>Thay đổi giá trị thuộc tính của đối tượng</a:t>
            </a:r>
            <a:endParaRPr lang="en-US" sz="2800" dirty="0" smtClean="0">
              <a:latin typeface="Times New Roman" panose="02020603050405020304" pitchFamily="18" charset="0"/>
              <a:cs typeface="Times New Roman" panose="02020603050405020304" pitchFamily="18" charset="0"/>
            </a:endParaRPr>
          </a:p>
          <a:p>
            <a:pPr marL="514350" indent="-514350" algn="just">
              <a:buFont typeface="+mj-lt"/>
              <a:buAutoNum type="arabicPeriod"/>
            </a:pPr>
            <a:r>
              <a:rPr lang="vi-VN" sz="2800" dirty="0" smtClean="0">
                <a:solidFill>
                  <a:schemeClr val="accent2">
                    <a:lumMod val="75000"/>
                  </a:schemeClr>
                </a:solidFill>
                <a:latin typeface="Times New Roman" panose="02020603050405020304" pitchFamily="18" charset="0"/>
                <a:cs typeface="Times New Roman" panose="02020603050405020304" pitchFamily="18" charset="0"/>
              </a:rPr>
              <a:t>Nhóm xử lý tính toán: </a:t>
            </a:r>
            <a:r>
              <a:rPr lang="vi-VN" sz="2800" dirty="0" smtClean="0">
                <a:latin typeface="Times New Roman" panose="02020603050405020304" pitchFamily="18" charset="0"/>
                <a:cs typeface="Times New Roman" panose="02020603050405020304" pitchFamily="18" charset="0"/>
              </a:rPr>
              <a:t>Xử lý tính toán </a:t>
            </a:r>
            <a:r>
              <a:rPr lang="en-US" sz="2800" dirty="0" err="1" smtClean="0">
                <a:latin typeface="Times New Roman" panose="02020603050405020304" pitchFamily="18" charset="0"/>
                <a:cs typeface="Times New Roman" panose="02020603050405020304" pitchFamily="18" charset="0"/>
              </a:rPr>
              <a:t>các</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yêu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cầu</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từ</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thông</a:t>
            </a:r>
            <a:r>
              <a:rPr lang="en-US" sz="2800" dirty="0" smtClean="0">
                <a:latin typeface="Times New Roman" panose="02020603050405020304" pitchFamily="18" charset="0"/>
                <a:cs typeface="Times New Roman" panose="02020603050405020304" pitchFamily="18" charset="0"/>
              </a:rPr>
              <a:t> tin </a:t>
            </a:r>
            <a:r>
              <a:rPr lang="en-US" sz="2800" dirty="0" err="1" smtClean="0">
                <a:latin typeface="Times New Roman" panose="02020603050405020304" pitchFamily="18" charset="0"/>
                <a:cs typeface="Times New Roman" panose="02020603050405020304" pitchFamily="18" charset="0"/>
              </a:rPr>
              <a:t>của</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đối</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tượng</a:t>
            </a:r>
            <a:endParaRPr lang="en-US" sz="2800" dirty="0" smtClean="0">
              <a:latin typeface="Times New Roman" panose="02020603050405020304" pitchFamily="18" charset="0"/>
              <a:cs typeface="Times New Roman" panose="02020603050405020304" pitchFamily="18" charset="0"/>
            </a:endParaRPr>
          </a:p>
          <a:p>
            <a:pPr marL="514350" indent="-514350" algn="just" eaLnBrk="1" hangingPunct="1">
              <a:buFont typeface="+mj-lt"/>
              <a:buAutoNum type="arabicPeriod"/>
            </a:pPr>
            <a:r>
              <a:rPr lang="vi-VN" sz="2800" dirty="0" smtClean="0">
                <a:solidFill>
                  <a:schemeClr val="accent2">
                    <a:lumMod val="75000"/>
                  </a:schemeClr>
                </a:solidFill>
                <a:latin typeface="Times New Roman" panose="02020603050405020304" pitchFamily="18" charset="0"/>
                <a:cs typeface="Times New Roman" panose="02020603050405020304" pitchFamily="18" charset="0"/>
              </a:rPr>
              <a:t>Nhóm cung cấp thông tin:</a:t>
            </a:r>
            <a:r>
              <a:rPr lang="vi-VN" sz="2800" dirty="0" smtClean="0">
                <a:latin typeface="Times New Roman" panose="02020603050405020304" pitchFamily="18" charset="0"/>
                <a:cs typeface="Times New Roman" panose="02020603050405020304" pitchFamily="18" charset="0"/>
              </a:rPr>
              <a:t> Cung cấp thuộc tính nội bộ của đối tượng</a:t>
            </a:r>
            <a:endParaRPr lang="en-US" sz="28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76451116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linds(horizontal)">
                                      <p:cBhvr>
                                        <p:cTn id="12" dur="500"/>
                                        <p:tgtEl>
                                          <p:spTgt spid="3">
                                            <p:txEl>
                                              <p:pRg st="1" end="1"/>
                                            </p:txEl>
                                          </p:spTgt>
                                        </p:tgtEl>
                                      </p:cBhvr>
                                    </p:animEffect>
                                  </p:childTnLst>
                                </p:cTn>
                              </p:par>
                              <p:par>
                                <p:cTn id="13" presetID="3" presetClass="entr" presetSubtype="1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blinds(horizontal)">
                                      <p:cBhvr>
                                        <p:cTn id="15" dur="500"/>
                                        <p:tgtEl>
                                          <p:spTgt spid="3">
                                            <p:txEl>
                                              <p:pRg st="2" end="2"/>
                                            </p:txEl>
                                          </p:spTgt>
                                        </p:tgtEl>
                                      </p:cBhvr>
                                    </p:animEffect>
                                  </p:childTnLst>
                                </p:cTn>
                              </p:par>
                              <p:par>
                                <p:cTn id="16" presetID="3" presetClass="entr" presetSubtype="1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blinds(horizontal)">
                                      <p:cBhvr>
                                        <p:cTn id="18" dur="500"/>
                                        <p:tgtEl>
                                          <p:spTgt spid="3">
                                            <p:txEl>
                                              <p:pRg st="3" end="3"/>
                                            </p:txEl>
                                          </p:spTgt>
                                        </p:tgtEl>
                                      </p:cBhvr>
                                    </p:animEffect>
                                  </p:childTnLst>
                                </p:cTn>
                              </p:par>
                              <p:par>
                                <p:cTn id="19" presetID="3" presetClass="entr" presetSubtype="1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blinds(horizontal)">
                                      <p:cBhvr>
                                        <p:cTn id="21"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0"/>
            <a:ext cx="8153400" cy="914400"/>
          </a:xfrm>
        </p:spPr>
        <p:txBody>
          <a:bodyPr>
            <a:normAutofit/>
          </a:bodyPr>
          <a:lstStyle/>
          <a:p>
            <a:pPr eaLnBrk="1" fontAlgn="auto" hangingPunct="1">
              <a:spcAft>
                <a:spcPts val="0"/>
              </a:spcAft>
              <a:buClr>
                <a:schemeClr val="accent6">
                  <a:lumMod val="75000"/>
                </a:schemeClr>
              </a:buClr>
              <a:defRPr/>
            </a:pPr>
            <a:r>
              <a:rPr lang="en-US" dirty="0" err="1" smtClean="0"/>
              <a:t>Thiết</a:t>
            </a:r>
            <a:r>
              <a:rPr lang="en-US" dirty="0" smtClean="0"/>
              <a:t> </a:t>
            </a:r>
            <a:r>
              <a:rPr lang="en-US" dirty="0" err="1" smtClean="0"/>
              <a:t>kế</a:t>
            </a:r>
            <a:r>
              <a:rPr lang="en-US" dirty="0" smtClean="0"/>
              <a:t> </a:t>
            </a:r>
            <a:r>
              <a:rPr lang="en-US" dirty="0" err="1" smtClean="0"/>
              <a:t>các</a:t>
            </a:r>
            <a:r>
              <a:rPr lang="en-US" dirty="0" smtClean="0"/>
              <a:t> </a:t>
            </a:r>
            <a:r>
              <a:rPr lang="en-US" dirty="0" err="1" smtClean="0"/>
              <a:t>hành</a:t>
            </a:r>
            <a:r>
              <a:rPr lang="en-US" dirty="0" smtClean="0"/>
              <a:t> </a:t>
            </a:r>
            <a:r>
              <a:rPr lang="en-US" dirty="0" err="1" smtClean="0"/>
              <a:t>động</a:t>
            </a:r>
            <a:r>
              <a:rPr lang="en-US" dirty="0" smtClean="0"/>
              <a:t> </a:t>
            </a:r>
            <a:r>
              <a:rPr lang="en-US" dirty="0" err="1" smtClean="0"/>
              <a:t>của</a:t>
            </a:r>
            <a:r>
              <a:rPr lang="en-US" dirty="0" smtClean="0"/>
              <a:t> </a:t>
            </a:r>
            <a:r>
              <a:rPr lang="en-US" dirty="0" err="1" smtClean="0"/>
              <a:t>lớp</a:t>
            </a:r>
            <a:endParaRPr lang="en-US" dirty="0"/>
          </a:p>
        </p:txBody>
      </p:sp>
      <p:sp>
        <p:nvSpPr>
          <p:cNvPr id="4" name="Rectangle 3"/>
          <p:cNvSpPr/>
          <p:nvPr/>
        </p:nvSpPr>
        <p:spPr>
          <a:xfrm>
            <a:off x="4419600" y="2133600"/>
            <a:ext cx="3733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anose="02020603050405020304" pitchFamily="18" charset="0"/>
                <a:cs typeface="Times New Roman" panose="02020603050405020304" pitchFamily="18" charset="0"/>
              </a:rPr>
              <a:t>2. </a:t>
            </a:r>
            <a:r>
              <a:rPr lang="en-US" sz="3200" dirty="0" err="1" smtClean="0">
                <a:latin typeface="Times New Roman" panose="02020603050405020304" pitchFamily="18" charset="0"/>
                <a:cs typeface="Times New Roman" panose="02020603050405020304" pitchFamily="18" charset="0"/>
              </a:rPr>
              <a:t>Khởi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tạo</a:t>
            </a:r>
            <a:endParaRPr lang="en-US" sz="3200" dirty="0">
              <a:latin typeface="Times New Roman" panose="02020603050405020304" pitchFamily="18" charset="0"/>
              <a:cs typeface="Times New Roman" panose="02020603050405020304" pitchFamily="18" charset="0"/>
            </a:endParaRPr>
          </a:p>
        </p:txBody>
      </p:sp>
      <p:sp>
        <p:nvSpPr>
          <p:cNvPr id="6" name="Rectangle 5"/>
          <p:cNvSpPr/>
          <p:nvPr/>
        </p:nvSpPr>
        <p:spPr>
          <a:xfrm>
            <a:off x="4419600" y="3314700"/>
            <a:ext cx="3733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anose="02020603050405020304" pitchFamily="18" charset="0"/>
                <a:cs typeface="Times New Roman" panose="02020603050405020304" pitchFamily="18" charset="0"/>
              </a:rPr>
              <a:t>3. </a:t>
            </a:r>
            <a:r>
              <a:rPr lang="en-US" sz="3200" dirty="0" err="1" smtClean="0">
                <a:latin typeface="Times New Roman" panose="02020603050405020304" pitchFamily="18" charset="0"/>
                <a:cs typeface="Times New Roman" panose="02020603050405020304" pitchFamily="18" charset="0"/>
              </a:rPr>
              <a:t>Cập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nhật</a:t>
            </a:r>
            <a:endParaRPr lang="en-US" sz="3200" dirty="0">
              <a:latin typeface="Times New Roman" panose="02020603050405020304" pitchFamily="18" charset="0"/>
              <a:cs typeface="Times New Roman" panose="02020603050405020304" pitchFamily="18" charset="0"/>
            </a:endParaRPr>
          </a:p>
        </p:txBody>
      </p:sp>
      <p:sp>
        <p:nvSpPr>
          <p:cNvPr id="7" name="Rectangle 6"/>
          <p:cNvSpPr/>
          <p:nvPr/>
        </p:nvSpPr>
        <p:spPr>
          <a:xfrm>
            <a:off x="4419600" y="4495800"/>
            <a:ext cx="3733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anose="02020603050405020304" pitchFamily="18" charset="0"/>
                <a:cs typeface="Times New Roman" panose="02020603050405020304" pitchFamily="18" charset="0"/>
              </a:rPr>
              <a:t>4. </a:t>
            </a:r>
            <a:r>
              <a:rPr lang="en-US" sz="3200" dirty="0" err="1" smtClean="0">
                <a:latin typeface="Times New Roman" panose="02020603050405020304" pitchFamily="18" charset="0"/>
                <a:cs typeface="Times New Roman" panose="02020603050405020304" pitchFamily="18" charset="0"/>
              </a:rPr>
              <a:t>Xử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endParaRPr lang="en-US" sz="3200" dirty="0">
              <a:latin typeface="Times New Roman" panose="02020603050405020304" pitchFamily="18" charset="0"/>
              <a:cs typeface="Times New Roman" panose="02020603050405020304" pitchFamily="18" charset="0"/>
            </a:endParaRPr>
          </a:p>
        </p:txBody>
      </p:sp>
      <p:sp>
        <p:nvSpPr>
          <p:cNvPr id="8" name="Rectangle 7"/>
          <p:cNvSpPr/>
          <p:nvPr/>
        </p:nvSpPr>
        <p:spPr>
          <a:xfrm>
            <a:off x="4419600" y="5646737"/>
            <a:ext cx="37338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anose="02020603050405020304" pitchFamily="18" charset="0"/>
                <a:cs typeface="Times New Roman" panose="02020603050405020304" pitchFamily="18" charset="0"/>
              </a:rPr>
              <a:t>5. </a:t>
            </a:r>
            <a:r>
              <a:rPr lang="en-US" sz="3200" dirty="0" err="1" smtClean="0">
                <a:latin typeface="Times New Roman" panose="02020603050405020304" pitchFamily="18" charset="0"/>
                <a:cs typeface="Times New Roman" panose="02020603050405020304" pitchFamily="18" charset="0"/>
              </a:rPr>
              <a:t>Cung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cấp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thông</a:t>
            </a:r>
            <a:r>
              <a:rPr lang="en-US" sz="3200" dirty="0" smtClean="0">
                <a:latin typeface="Times New Roman" panose="02020603050405020304" pitchFamily="18" charset="0"/>
                <a:cs typeface="Times New Roman" panose="02020603050405020304" pitchFamily="18" charset="0"/>
              </a:rPr>
              <a:t> tin</a:t>
            </a:r>
            <a:endParaRPr lang="en-US" sz="3200" dirty="0">
              <a:latin typeface="Times New Roman" panose="02020603050405020304" pitchFamily="18" charset="0"/>
              <a:cs typeface="Times New Roman" panose="02020603050405020304" pitchFamily="18" charset="0"/>
            </a:endParaRPr>
          </a:p>
        </p:txBody>
      </p:sp>
      <p:cxnSp>
        <p:nvCxnSpPr>
          <p:cNvPr id="9" name="Straight Arrow Connector 8"/>
          <p:cNvCxnSpPr>
            <a:stCxn id="4" idx="2"/>
            <a:endCxn id="6" idx="0"/>
          </p:cNvCxnSpPr>
          <p:nvPr/>
        </p:nvCxnSpPr>
        <p:spPr>
          <a:xfrm>
            <a:off x="6286500" y="2819400"/>
            <a:ext cx="0" cy="49530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1" name="Straight Arrow Connector 10"/>
          <p:cNvCxnSpPr>
            <a:stCxn id="6" idx="2"/>
            <a:endCxn id="7" idx="0"/>
          </p:cNvCxnSpPr>
          <p:nvPr/>
        </p:nvCxnSpPr>
        <p:spPr>
          <a:xfrm>
            <a:off x="6286500" y="4000500"/>
            <a:ext cx="0" cy="495300"/>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14" name="Straight Arrow Connector 13"/>
          <p:cNvCxnSpPr>
            <a:stCxn id="7" idx="2"/>
            <a:endCxn id="8" idx="0"/>
          </p:cNvCxnSpPr>
          <p:nvPr/>
        </p:nvCxnSpPr>
        <p:spPr>
          <a:xfrm>
            <a:off x="6286500" y="5181600"/>
            <a:ext cx="0" cy="465137"/>
          </a:xfrm>
          <a:prstGeom prst="straightConnector1">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
        <p:nvSpPr>
          <p:cNvPr id="17" name="Rectangle 16"/>
          <p:cNvSpPr/>
          <p:nvPr/>
        </p:nvSpPr>
        <p:spPr>
          <a:xfrm>
            <a:off x="76200" y="2724150"/>
            <a:ext cx="3810000" cy="68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dirty="0" smtClean="0">
                <a:latin typeface="Times New Roman" panose="02020603050405020304" pitchFamily="18" charset="0"/>
                <a:cs typeface="Times New Roman" panose="02020603050405020304" pitchFamily="18" charset="0"/>
              </a:rPr>
              <a:t>1. </a:t>
            </a:r>
            <a:r>
              <a:rPr lang="en-US" sz="3200" dirty="0" err="1" smtClean="0">
                <a:latin typeface="Times New Roman" panose="02020603050405020304" pitchFamily="18" charset="0"/>
                <a:cs typeface="Times New Roman" panose="02020603050405020304" pitchFamily="18" charset="0"/>
              </a:rPr>
              <a:t>Kiểm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ràng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buộc</a:t>
            </a:r>
            <a:endParaRPr lang="en-US" sz="3200" dirty="0">
              <a:latin typeface="Times New Roman" panose="02020603050405020304" pitchFamily="18" charset="0"/>
              <a:cs typeface="Times New Roman" panose="02020603050405020304" pitchFamily="18" charset="0"/>
            </a:endParaRPr>
          </a:p>
        </p:txBody>
      </p:sp>
      <p:cxnSp>
        <p:nvCxnSpPr>
          <p:cNvPr id="18" name="Elbow Connector 17"/>
          <p:cNvCxnSpPr>
            <a:stCxn id="17" idx="3"/>
            <a:endCxn id="4" idx="1"/>
          </p:cNvCxnSpPr>
          <p:nvPr/>
        </p:nvCxnSpPr>
        <p:spPr>
          <a:xfrm flipV="1">
            <a:off x="3886200" y="2476500"/>
            <a:ext cx="533400" cy="590550"/>
          </a:xfrm>
          <a:prstGeom prst="bentConnector3">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0" name="Elbow Connector 19"/>
          <p:cNvCxnSpPr>
            <a:stCxn id="17" idx="3"/>
            <a:endCxn id="6" idx="1"/>
          </p:cNvCxnSpPr>
          <p:nvPr/>
        </p:nvCxnSpPr>
        <p:spPr>
          <a:xfrm>
            <a:off x="3886200" y="3067050"/>
            <a:ext cx="533400" cy="590550"/>
          </a:xfrm>
          <a:prstGeom prst="bentConnector3">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4" name="Elbow Connector 23"/>
          <p:cNvCxnSpPr>
            <a:stCxn id="4" idx="3"/>
            <a:endCxn id="8" idx="3"/>
          </p:cNvCxnSpPr>
          <p:nvPr/>
        </p:nvCxnSpPr>
        <p:spPr>
          <a:xfrm>
            <a:off x="8153400" y="2476500"/>
            <a:ext cx="12700" cy="3513137"/>
          </a:xfrm>
          <a:prstGeom prst="bentConnector3">
            <a:avLst>
              <a:gd name="adj1" fmla="val 6190244"/>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cxnSp>
        <p:nvCxnSpPr>
          <p:cNvPr id="28" name="Elbow Connector 27"/>
          <p:cNvCxnSpPr>
            <a:stCxn id="6" idx="3"/>
            <a:endCxn id="8" idx="3"/>
          </p:cNvCxnSpPr>
          <p:nvPr/>
        </p:nvCxnSpPr>
        <p:spPr>
          <a:xfrm>
            <a:off x="8153400" y="3657600"/>
            <a:ext cx="12700" cy="2332037"/>
          </a:xfrm>
          <a:prstGeom prst="bentConnector3">
            <a:avLst>
              <a:gd name="adj1" fmla="val 2941465"/>
            </a:avLst>
          </a:prstGeom>
          <a:ln w="25400">
            <a:solidFill>
              <a:schemeClr val="tx1"/>
            </a:solidFill>
            <a:tailEnd type="triangl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210752115"/>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077200" cy="914400"/>
          </a:xfrm>
        </p:spPr>
        <p:txBody>
          <a:bodyPr rtlCol="0">
            <a:noAutofit/>
          </a:bodyPr>
          <a:lstStyle/>
          <a:p>
            <a:pPr eaLnBrk="1" fontAlgn="auto" hangingPunct="1">
              <a:spcAft>
                <a:spcPts val="0"/>
              </a:spcAft>
              <a:defRPr/>
            </a:pPr>
            <a:r>
              <a:rPr lang="en-US" dirty="0" err="1" smtClean="0">
                <a:solidFill>
                  <a:srgbClr val="002060"/>
                </a:solidFill>
              </a:rPr>
              <a:t>Mẫu</a:t>
            </a:r>
            <a:r>
              <a:rPr lang="en-US" dirty="0" smtClean="0">
                <a:solidFill>
                  <a:srgbClr val="002060"/>
                </a:solidFill>
              </a:rPr>
              <a:t> </a:t>
            </a:r>
            <a:r>
              <a:rPr lang="en-US" dirty="0" err="1" smtClean="0">
                <a:solidFill>
                  <a:srgbClr val="002060"/>
                </a:solidFill>
              </a:rPr>
              <a:t>thiết</a:t>
            </a:r>
            <a:r>
              <a:rPr lang="en-US" dirty="0" smtClean="0">
                <a:solidFill>
                  <a:srgbClr val="002060"/>
                </a:solidFill>
              </a:rPr>
              <a:t> </a:t>
            </a:r>
            <a:r>
              <a:rPr lang="en-US" dirty="0" err="1" smtClean="0">
                <a:solidFill>
                  <a:srgbClr val="002060"/>
                </a:solidFill>
              </a:rPr>
              <a:t>kế</a:t>
            </a:r>
            <a:r>
              <a:rPr lang="en-US" dirty="0" smtClean="0">
                <a:solidFill>
                  <a:srgbClr val="002060"/>
                </a:solidFill>
              </a:rPr>
              <a:t> </a:t>
            </a:r>
            <a:r>
              <a:rPr lang="en-US" dirty="0" err="1" smtClean="0">
                <a:solidFill>
                  <a:srgbClr val="002060"/>
                </a:solidFill>
              </a:rPr>
              <a:t>phương</a:t>
            </a:r>
            <a:r>
              <a:rPr lang="en-US" dirty="0" smtClean="0">
                <a:solidFill>
                  <a:srgbClr val="002060"/>
                </a:solidFill>
              </a:rPr>
              <a:t> </a:t>
            </a:r>
            <a:r>
              <a:rPr lang="en-US" dirty="0" err="1" smtClean="0">
                <a:solidFill>
                  <a:srgbClr val="002060"/>
                </a:solidFill>
              </a:rPr>
              <a:t>thức</a:t>
            </a:r>
            <a:r>
              <a:rPr lang="en-US" dirty="0" smtClean="0">
                <a:solidFill>
                  <a:srgbClr val="002060"/>
                </a:solidFill>
              </a:rPr>
              <a:t> </a:t>
            </a:r>
            <a:r>
              <a:rPr lang="en-US" dirty="0" err="1" smtClean="0">
                <a:solidFill>
                  <a:srgbClr val="002060"/>
                </a:solidFill>
              </a:rPr>
              <a:t>ràng</a:t>
            </a:r>
            <a:r>
              <a:rPr lang="en-US" dirty="0" smtClean="0">
                <a:solidFill>
                  <a:srgbClr val="002060"/>
                </a:solidFill>
              </a:rPr>
              <a:t> </a:t>
            </a:r>
            <a:r>
              <a:rPr lang="en-US" dirty="0" err="1" smtClean="0">
                <a:solidFill>
                  <a:srgbClr val="002060"/>
                </a:solidFill>
              </a:rPr>
              <a:t>buộc</a:t>
            </a:r>
            <a:endParaRPr lang="en-US" dirty="0">
              <a:solidFill>
                <a:srgbClr val="002060"/>
              </a:solidFill>
            </a:endParaRPr>
          </a:p>
        </p:txBody>
      </p:sp>
      <p:sp>
        <p:nvSpPr>
          <p:cNvPr id="14339" name="Content Placeholder 2"/>
          <p:cNvSpPr>
            <a:spLocks noGrp="1"/>
          </p:cNvSpPr>
          <p:nvPr>
            <p:ph idx="1"/>
          </p:nvPr>
        </p:nvSpPr>
        <p:spPr>
          <a:xfrm>
            <a:off x="609600" y="2286000"/>
            <a:ext cx="8077200" cy="4419600"/>
          </a:xfrm>
        </p:spPr>
        <p:txBody>
          <a:bodyPr rtlCol="0">
            <a:noAutofit/>
          </a:bodyPr>
          <a:lstStyle/>
          <a:p>
            <a:pPr eaLnBrk="1" fontAlgn="auto" hangingPunct="1">
              <a:spcAft>
                <a:spcPts val="0"/>
              </a:spcAft>
              <a:defRPr/>
            </a:pPr>
            <a:r>
              <a:rPr lang="vi-VN" dirty="0" smtClean="0"/>
              <a:t>Giá trị trả về</a:t>
            </a:r>
            <a:endParaRPr lang="en-US" dirty="0" smtClean="0"/>
          </a:p>
          <a:p>
            <a:pPr lvl="1" eaLnBrk="1" fontAlgn="auto" hangingPunct="1">
              <a:spcAft>
                <a:spcPts val="0"/>
              </a:spcAft>
              <a:defRPr/>
            </a:pPr>
            <a:r>
              <a:rPr lang="en-US" dirty="0" smtClean="0">
                <a:solidFill>
                  <a:srgbClr val="FF0000"/>
                </a:solidFill>
              </a:rPr>
              <a:t>true</a:t>
            </a:r>
            <a:r>
              <a:rPr lang="vi-VN" dirty="0" smtClean="0"/>
              <a:t>: Thoả ràng buộc.</a:t>
            </a:r>
            <a:endParaRPr lang="en-US" dirty="0" smtClean="0"/>
          </a:p>
          <a:p>
            <a:pPr lvl="1" eaLnBrk="1" fontAlgn="auto" hangingPunct="1">
              <a:spcAft>
                <a:spcPts val="0"/>
              </a:spcAft>
              <a:defRPr/>
            </a:pPr>
            <a:r>
              <a:rPr lang="en-US" dirty="0" smtClean="0">
                <a:solidFill>
                  <a:srgbClr val="FF0000"/>
                </a:solidFill>
              </a:rPr>
              <a:t>false</a:t>
            </a:r>
            <a:r>
              <a:rPr lang="vi-VN" dirty="0" smtClean="0"/>
              <a:t>: Không thoả ràng buộc.</a:t>
            </a:r>
            <a:endParaRPr lang="en-US" dirty="0" smtClean="0"/>
          </a:p>
          <a:p>
            <a:pPr eaLnBrk="1" fontAlgn="auto" hangingPunct="1">
              <a:spcAft>
                <a:spcPts val="0"/>
              </a:spcAft>
              <a:defRPr/>
            </a:pPr>
            <a:r>
              <a:rPr lang="vi-VN" dirty="0" smtClean="0"/>
              <a:t>Tham số</a:t>
            </a:r>
            <a:endParaRPr lang="en-US" dirty="0" smtClean="0"/>
          </a:p>
          <a:p>
            <a:pPr lvl="1" algn="just" eaLnBrk="1" fontAlgn="auto" hangingPunct="1">
              <a:spcAft>
                <a:spcPts val="0"/>
              </a:spcAft>
              <a:defRPr/>
            </a:pPr>
            <a:r>
              <a:rPr lang="vi-VN" i="1" dirty="0" smtClean="0"/>
              <a:t>Ràng buộc miền giá trị</a:t>
            </a:r>
            <a:r>
              <a:rPr lang="vi-VN" dirty="0" smtClean="0"/>
              <a:t>: Chỉ có 1 tham số ứng với tham số cần kiểm tra.</a:t>
            </a:r>
            <a:endParaRPr lang="en-US" dirty="0" smtClean="0"/>
          </a:p>
          <a:p>
            <a:pPr lvl="1" algn="just" eaLnBrk="1" fontAlgn="auto" hangingPunct="1">
              <a:spcAft>
                <a:spcPts val="0"/>
              </a:spcAft>
              <a:defRPr/>
            </a:pPr>
            <a:r>
              <a:rPr lang="vi-VN" i="1" dirty="0" smtClean="0"/>
              <a:t>Ràng buộc liên thuộc tính</a:t>
            </a:r>
            <a:r>
              <a:rPr lang="vi-VN" dirty="0" smtClean="0"/>
              <a:t>: Có tham số</a:t>
            </a:r>
            <a:r>
              <a:rPr lang="en-US" dirty="0" smtClean="0"/>
              <a:t> </a:t>
            </a:r>
            <a:r>
              <a:rPr lang="en-US" dirty="0" err="1" smtClean="0"/>
              <a:t>là</a:t>
            </a:r>
            <a:r>
              <a:rPr lang="en-US" dirty="0" smtClean="0"/>
              <a:t> </a:t>
            </a:r>
            <a:r>
              <a:rPr lang="en-US" dirty="0" err="1" smtClean="0"/>
              <a:t>các</a:t>
            </a:r>
            <a:r>
              <a:rPr lang="en-US" dirty="0" smtClean="0"/>
              <a:t> </a:t>
            </a:r>
            <a:r>
              <a:rPr lang="en-US" dirty="0" err="1" smtClean="0"/>
              <a:t>thuộc</a:t>
            </a:r>
            <a:r>
              <a:rPr lang="en-US" dirty="0" smtClean="0"/>
              <a:t> </a:t>
            </a:r>
            <a:r>
              <a:rPr lang="en-US" dirty="0" err="1" smtClean="0"/>
              <a:t>tính</a:t>
            </a:r>
            <a:r>
              <a:rPr lang="en-US" dirty="0" smtClean="0"/>
              <a:t> </a:t>
            </a:r>
            <a:r>
              <a:rPr lang="vi-VN" dirty="0" smtClean="0"/>
              <a:t>liên quan.</a:t>
            </a:r>
            <a:endParaRPr lang="en-US" dirty="0" smtClean="0"/>
          </a:p>
        </p:txBody>
      </p:sp>
      <p:sp>
        <p:nvSpPr>
          <p:cNvPr id="8196"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FD60AA4-9FBA-4DFC-B015-74B500D53D10}" type="slidenum">
              <a:rPr lang="en-US">
                <a:solidFill>
                  <a:srgbClr val="FFFFFF"/>
                </a:solidFill>
              </a:rPr>
              <a:pPr eaLnBrk="1" hangingPunct="1"/>
              <a:t>59</a:t>
            </a:fld>
            <a:endParaRPr lang="en-US">
              <a:solidFill>
                <a:srgbClr val="FFFFFF"/>
              </a:solidFill>
            </a:endParaRPr>
          </a:p>
        </p:txBody>
      </p:sp>
      <p:sp>
        <p:nvSpPr>
          <p:cNvPr id="3" name="Rectangle 2"/>
          <p:cNvSpPr/>
          <p:nvPr/>
        </p:nvSpPr>
        <p:spPr>
          <a:xfrm>
            <a:off x="726306" y="1676400"/>
            <a:ext cx="6665094" cy="523220"/>
          </a:xfrm>
          <a:prstGeom prst="rect">
            <a:avLst/>
          </a:prstGeom>
          <a:solidFill>
            <a:schemeClr val="accent1">
              <a:lumMod val="40000"/>
              <a:lumOff val="60000"/>
            </a:schemeClr>
          </a:solidFill>
          <a:ln>
            <a:solidFill>
              <a:srgbClr val="00B0F0"/>
            </a:solidFill>
          </a:ln>
        </p:spPr>
        <p:txBody>
          <a:bodyPr wrap="none">
            <a:spAutoFit/>
          </a:bodyPr>
          <a:lstStyle/>
          <a:p>
            <a:pPr marL="0" indent="0" eaLnBrk="1" fontAlgn="auto" hangingPunct="1">
              <a:spcAft>
                <a:spcPts val="0"/>
              </a:spcAft>
              <a:buNone/>
              <a:defRPr/>
            </a:pPr>
            <a:r>
              <a:rPr lang="en-US" sz="2800" dirty="0" err="1"/>
              <a:t>Mẫu</a:t>
            </a:r>
            <a:r>
              <a:rPr lang="en-US" sz="2800" dirty="0"/>
              <a:t>: public </a:t>
            </a:r>
            <a:r>
              <a:rPr lang="en-US" sz="2800" dirty="0" err="1">
                <a:solidFill>
                  <a:srgbClr val="FF0000"/>
                </a:solidFill>
              </a:rPr>
              <a:t>bool</a:t>
            </a:r>
            <a:r>
              <a:rPr lang="vi-VN" sz="2800" dirty="0"/>
              <a:t>  Kiem</a:t>
            </a:r>
            <a:r>
              <a:rPr lang="en-US" sz="2800" dirty="0"/>
              <a:t>T</a:t>
            </a:r>
            <a:r>
              <a:rPr lang="vi-VN" sz="2800" dirty="0" smtClean="0"/>
              <a:t>ra...  </a:t>
            </a:r>
            <a:r>
              <a:rPr lang="vi-VN" sz="2800" dirty="0"/>
              <a:t>( </a:t>
            </a:r>
            <a:r>
              <a:rPr lang="en-US" sz="2800" dirty="0" err="1"/>
              <a:t>tham</a:t>
            </a:r>
            <a:r>
              <a:rPr lang="en-US" sz="2800" dirty="0"/>
              <a:t> s</a:t>
            </a:r>
            <a:r>
              <a:rPr lang="vi-VN" sz="2800" dirty="0"/>
              <a:t>ố )</a:t>
            </a:r>
            <a:endParaRPr lang="en-US" sz="2800" dirty="0"/>
          </a:p>
        </p:txBody>
      </p:sp>
    </p:spTree>
    <p:extLst>
      <p:ext uri="{BB962C8B-B14F-4D97-AF65-F5344CB8AC3E}">
        <p14:creationId xmlns:p14="http://schemas.microsoft.com/office/powerpoint/2010/main" xmlns="" val="87052291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600200"/>
            <a:ext cx="7886700" cy="4876800"/>
          </a:xfrm>
        </p:spPr>
        <p:txBody>
          <a:bodyPr>
            <a:noAutofit/>
          </a:bodyPr>
          <a:lstStyle/>
          <a:p>
            <a:pPr marL="80010" indent="0" algn="just" eaLnBrk="1" fontAlgn="auto" hangingPunct="1">
              <a:lnSpc>
                <a:spcPct val="150000"/>
              </a:lnSpc>
              <a:spcAft>
                <a:spcPts val="0"/>
              </a:spcAft>
              <a:buNone/>
              <a:defRPr/>
            </a:pPr>
            <a:r>
              <a:rPr lang="en-US" b="0" dirty="0" err="1" smtClean="0"/>
              <a:t>Lập</a:t>
            </a:r>
            <a:r>
              <a:rPr lang="en-US" b="0" dirty="0" smtClean="0"/>
              <a:t> </a:t>
            </a:r>
            <a:r>
              <a:rPr lang="en-US" b="0" dirty="0" err="1" smtClean="0"/>
              <a:t>trình</a:t>
            </a:r>
            <a:r>
              <a:rPr lang="en-US" b="0" dirty="0" smtClean="0"/>
              <a:t> </a:t>
            </a:r>
            <a:r>
              <a:rPr lang="en-US" b="0" dirty="0" err="1" smtClean="0"/>
              <a:t>tuyến</a:t>
            </a:r>
            <a:r>
              <a:rPr lang="en-US" b="0" dirty="0" smtClean="0"/>
              <a:t> </a:t>
            </a:r>
            <a:r>
              <a:rPr lang="en-US" b="0" dirty="0" err="1" smtClean="0"/>
              <a:t>tính</a:t>
            </a:r>
            <a:endParaRPr lang="en-US" b="0" dirty="0" smtClean="0"/>
          </a:p>
          <a:p>
            <a:pPr marL="463550" lvl="1" indent="-457200" algn="just" eaLnBrk="1" fontAlgn="auto" hangingPunct="1">
              <a:lnSpc>
                <a:spcPct val="150000"/>
              </a:lnSpc>
              <a:spcAft>
                <a:spcPts val="0"/>
              </a:spcAft>
              <a:defRPr/>
            </a:pPr>
            <a:r>
              <a:rPr lang="vi-VN" dirty="0"/>
              <a:t>Chương trình là một dãy các lệnh.</a:t>
            </a:r>
          </a:p>
          <a:p>
            <a:pPr marL="463550" lvl="1" indent="-457200" algn="just" eaLnBrk="1" fontAlgn="auto" hangingPunct="1">
              <a:lnSpc>
                <a:spcPct val="150000"/>
              </a:lnSpc>
              <a:spcAft>
                <a:spcPts val="0"/>
              </a:spcAft>
              <a:defRPr/>
            </a:pPr>
            <a:r>
              <a:rPr lang="vi-VN" dirty="0"/>
              <a:t>Lập trình là xây dựng các lệnh trong dãy lệnh</a:t>
            </a:r>
            <a:r>
              <a:rPr lang="vi-VN" dirty="0" smtClean="0"/>
              <a:t>.</a:t>
            </a:r>
            <a:endParaRPr lang="en-US" dirty="0" smtClean="0"/>
          </a:p>
          <a:p>
            <a:pPr marL="463550" lvl="1" indent="-457200" algn="just" eaLnBrk="1" fontAlgn="auto" hangingPunct="1">
              <a:lnSpc>
                <a:spcPct val="150000"/>
              </a:lnSpc>
              <a:spcAft>
                <a:spcPts val="0"/>
              </a:spcAft>
              <a:defRPr/>
            </a:pPr>
            <a:r>
              <a:rPr lang="en-US" dirty="0" err="1" smtClean="0"/>
              <a:t>Không</a:t>
            </a:r>
            <a:r>
              <a:rPr lang="en-US" dirty="0" smtClean="0"/>
              <a:t> </a:t>
            </a:r>
            <a:r>
              <a:rPr lang="en-US" dirty="0" err="1" smtClean="0"/>
              <a:t>mang</a:t>
            </a:r>
            <a:r>
              <a:rPr lang="en-US" dirty="0" smtClean="0"/>
              <a:t> </a:t>
            </a:r>
            <a:r>
              <a:rPr lang="en-US" dirty="0" err="1" smtClean="0"/>
              <a:t>tính</a:t>
            </a:r>
            <a:r>
              <a:rPr lang="en-US" dirty="0" smtClean="0"/>
              <a:t> </a:t>
            </a:r>
            <a:r>
              <a:rPr lang="en-US" dirty="0" err="1" smtClean="0"/>
              <a:t>thiết</a:t>
            </a:r>
            <a:r>
              <a:rPr lang="en-US" dirty="0" smtClean="0"/>
              <a:t> </a:t>
            </a:r>
            <a:r>
              <a:rPr lang="en-US" dirty="0" err="1" smtClean="0"/>
              <a:t>kế</a:t>
            </a:r>
            <a:r>
              <a:rPr lang="en-US" dirty="0" smtClean="0"/>
              <a:t>.</a:t>
            </a: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09BC05-8D61-4BFE-9760-5D9E5C8F6EED}" type="slidenum">
              <a:rPr lang="en-US">
                <a:solidFill>
                  <a:schemeClr val="bg1"/>
                </a:solidFill>
                <a:latin typeface="Verdana" panose="020B0604030504040204" pitchFamily="34" charset="0"/>
              </a:rPr>
              <a:pPr eaLnBrk="1" hangingPunct="1"/>
              <a:t>6</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Content Placeholder 2"/>
          <p:cNvSpPr>
            <a:spLocks noGrp="1"/>
          </p:cNvSpPr>
          <p:nvPr>
            <p:ph idx="1"/>
          </p:nvPr>
        </p:nvSpPr>
        <p:spPr>
          <a:xfrm>
            <a:off x="609600" y="1676400"/>
            <a:ext cx="7848600" cy="4953000"/>
          </a:xfrm>
        </p:spPr>
        <p:txBody>
          <a:bodyPr rtlCol="0">
            <a:normAutofit/>
          </a:bodyPr>
          <a:lstStyle/>
          <a:p>
            <a:pPr algn="just" eaLnBrk="1" fontAlgn="auto" hangingPunct="1">
              <a:spcAft>
                <a:spcPts val="0"/>
              </a:spcAft>
              <a:defRPr/>
            </a:pPr>
            <a:r>
              <a:rPr lang="vi-VN" dirty="0" smtClean="0"/>
              <a:t>Tên</a:t>
            </a:r>
            <a:r>
              <a:rPr lang="en-US" dirty="0" smtClean="0"/>
              <a:t> </a:t>
            </a:r>
            <a:r>
              <a:rPr lang="en-US" dirty="0" err="1" smtClean="0"/>
              <a:t>phương</a:t>
            </a:r>
            <a:r>
              <a:rPr lang="en-US" dirty="0" smtClean="0"/>
              <a:t> </a:t>
            </a:r>
            <a:r>
              <a:rPr lang="en-US" dirty="0" err="1" smtClean="0"/>
              <a:t>thức</a:t>
            </a:r>
            <a:endParaRPr lang="en-US" dirty="0" smtClean="0"/>
          </a:p>
          <a:p>
            <a:pPr algn="just" eaLnBrk="1" fontAlgn="auto" hangingPunct="1">
              <a:spcAft>
                <a:spcPts val="0"/>
              </a:spcAft>
              <a:buFont typeface="Wingdings" pitchFamily="2" charset="2"/>
              <a:buNone/>
              <a:defRPr/>
            </a:pPr>
            <a:r>
              <a:rPr lang="en-US" dirty="0" smtClean="0"/>
              <a:t>	</a:t>
            </a:r>
            <a:r>
              <a:rPr lang="vi-VN" dirty="0" smtClean="0"/>
              <a:t>Bắt đầu bằng chữ </a:t>
            </a:r>
            <a:r>
              <a:rPr lang="vi-VN" b="1" dirty="0" smtClean="0"/>
              <a:t>KiemTra</a:t>
            </a:r>
            <a:endParaRPr lang="en-US" dirty="0" smtClean="0"/>
          </a:p>
          <a:p>
            <a:pPr lvl="1" algn="just" eaLnBrk="1" fontAlgn="auto" hangingPunct="1">
              <a:spcAft>
                <a:spcPts val="0"/>
              </a:spcAft>
              <a:defRPr/>
            </a:pPr>
            <a:r>
              <a:rPr lang="vi-VN" i="1" dirty="0" smtClean="0"/>
              <a:t>Ràng buộc miền giá trị</a:t>
            </a:r>
            <a:r>
              <a:rPr lang="vi-VN" dirty="0" smtClean="0"/>
              <a:t>: Ghép thêm tên thuộc tính</a:t>
            </a:r>
            <a:endParaRPr lang="en-US" dirty="0" smtClean="0"/>
          </a:p>
          <a:p>
            <a:pPr lvl="1" algn="just" eaLnBrk="1" fontAlgn="auto" hangingPunct="1">
              <a:spcAft>
                <a:spcPts val="0"/>
              </a:spcAft>
              <a:defRPr/>
            </a:pPr>
            <a:r>
              <a:rPr lang="vi-VN" i="1" dirty="0" smtClean="0"/>
              <a:t>Ràng buộc liên thuộc tính</a:t>
            </a:r>
            <a:r>
              <a:rPr lang="vi-VN" dirty="0" smtClean="0"/>
              <a:t>: Ghép thêm số thứ tự ràng buộc </a:t>
            </a:r>
            <a:endParaRPr lang="en-US" dirty="0" smtClean="0"/>
          </a:p>
        </p:txBody>
      </p:sp>
      <p:sp>
        <p:nvSpPr>
          <p:cNvPr id="9219"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F9F0A4A7-3C90-43E5-B6EB-4E852D45DAA2}" type="slidenum">
              <a:rPr lang="en-US">
                <a:solidFill>
                  <a:srgbClr val="FFFFFF"/>
                </a:solidFill>
              </a:rPr>
              <a:pPr eaLnBrk="1" hangingPunct="1"/>
              <a:t>60</a:t>
            </a:fld>
            <a:endParaRPr lang="en-US">
              <a:solidFill>
                <a:srgbClr val="FFFFFF"/>
              </a:solidFill>
            </a:endParaRPr>
          </a:p>
        </p:txBody>
      </p:sp>
      <p:sp>
        <p:nvSpPr>
          <p:cNvPr id="4" name="Title 1"/>
          <p:cNvSpPr>
            <a:spLocks noGrp="1"/>
          </p:cNvSpPr>
          <p:nvPr>
            <p:ph type="title"/>
          </p:nvPr>
        </p:nvSpPr>
        <p:spPr>
          <a:xfrm>
            <a:off x="609600" y="0"/>
            <a:ext cx="8077200" cy="914400"/>
          </a:xfrm>
        </p:spPr>
        <p:txBody>
          <a:bodyPr rtlCol="0">
            <a:noAutofit/>
          </a:bodyPr>
          <a:lstStyle/>
          <a:p>
            <a:pPr>
              <a:defRPr/>
            </a:pPr>
            <a:r>
              <a:rPr lang="en-US" dirty="0" err="1">
                <a:solidFill>
                  <a:srgbClr val="002060"/>
                </a:solidFill>
              </a:rPr>
              <a:t>Mẫu</a:t>
            </a:r>
            <a:r>
              <a:rPr lang="en-US" dirty="0">
                <a:solidFill>
                  <a:srgbClr val="002060"/>
                </a:solidFill>
              </a:rPr>
              <a:t> </a:t>
            </a:r>
            <a:r>
              <a:rPr lang="en-US" dirty="0" err="1">
                <a:solidFill>
                  <a:srgbClr val="002060"/>
                </a:solidFill>
              </a:rPr>
              <a:t>thiết</a:t>
            </a:r>
            <a:r>
              <a:rPr lang="en-US" dirty="0">
                <a:solidFill>
                  <a:srgbClr val="002060"/>
                </a:solidFill>
              </a:rPr>
              <a:t> </a:t>
            </a:r>
            <a:r>
              <a:rPr lang="en-US" dirty="0" err="1">
                <a:solidFill>
                  <a:srgbClr val="002060"/>
                </a:solidFill>
              </a:rPr>
              <a:t>kế</a:t>
            </a:r>
            <a:r>
              <a:rPr lang="en-US" dirty="0">
                <a:solidFill>
                  <a:srgbClr val="002060"/>
                </a:solidFill>
              </a:rPr>
              <a:t> </a:t>
            </a:r>
            <a:r>
              <a:rPr lang="en-US" dirty="0" err="1">
                <a:solidFill>
                  <a:srgbClr val="002060"/>
                </a:solidFill>
              </a:rPr>
              <a:t>phương</a:t>
            </a:r>
            <a:r>
              <a:rPr lang="en-US" dirty="0">
                <a:solidFill>
                  <a:srgbClr val="002060"/>
                </a:solidFill>
              </a:rPr>
              <a:t> </a:t>
            </a:r>
            <a:r>
              <a:rPr lang="en-US" dirty="0" err="1">
                <a:solidFill>
                  <a:srgbClr val="002060"/>
                </a:solidFill>
              </a:rPr>
              <a:t>thức</a:t>
            </a:r>
            <a:r>
              <a:rPr lang="en-US" dirty="0">
                <a:solidFill>
                  <a:srgbClr val="002060"/>
                </a:solidFill>
              </a:rPr>
              <a:t> </a:t>
            </a:r>
            <a:r>
              <a:rPr lang="en-US" dirty="0" err="1">
                <a:solidFill>
                  <a:srgbClr val="002060"/>
                </a:solidFill>
              </a:rPr>
              <a:t>ràng</a:t>
            </a:r>
            <a:r>
              <a:rPr lang="en-US" dirty="0">
                <a:solidFill>
                  <a:srgbClr val="002060"/>
                </a:solidFill>
              </a:rPr>
              <a:t> </a:t>
            </a:r>
            <a:r>
              <a:rPr lang="en-US" dirty="0" err="1">
                <a:solidFill>
                  <a:srgbClr val="002060"/>
                </a:solidFill>
              </a:rPr>
              <a:t>buộc</a:t>
            </a:r>
            <a:endParaRPr lang="en-US" dirty="0">
              <a:solidFill>
                <a:srgbClr val="002060"/>
              </a:solidFill>
            </a:endParaRPr>
          </a:p>
        </p:txBody>
      </p:sp>
    </p:spTree>
    <p:extLst>
      <p:ext uri="{BB962C8B-B14F-4D97-AF65-F5344CB8AC3E}">
        <p14:creationId xmlns:p14="http://schemas.microsoft.com/office/powerpoint/2010/main" xmlns="" val="176561481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Content Placeholder 2"/>
          <p:cNvSpPr>
            <a:spLocks noGrp="1"/>
          </p:cNvSpPr>
          <p:nvPr>
            <p:ph idx="1"/>
          </p:nvPr>
        </p:nvSpPr>
        <p:spPr>
          <a:xfrm>
            <a:off x="609600" y="1600200"/>
            <a:ext cx="8077200" cy="4873625"/>
          </a:xfrm>
        </p:spPr>
        <p:txBody>
          <a:bodyPr rtlCol="0">
            <a:normAutofit lnSpcReduction="10000"/>
          </a:bodyPr>
          <a:lstStyle/>
          <a:p>
            <a:pPr eaLnBrk="1" fontAlgn="auto" hangingPunct="1">
              <a:spcAft>
                <a:spcPts val="0"/>
              </a:spcAft>
              <a:buFont typeface="Wingdings" pitchFamily="2" charset="2"/>
              <a:buNone/>
              <a:defRPr/>
            </a:pPr>
            <a:r>
              <a:rPr lang="vi-VN" i="1" dirty="0" smtClean="0"/>
              <a:t>class </a:t>
            </a:r>
            <a:r>
              <a:rPr lang="en-US" i="1" dirty="0" smtClean="0"/>
              <a:t>C</a:t>
            </a:r>
            <a:r>
              <a:rPr lang="vi-VN" i="1" dirty="0" smtClean="0"/>
              <a:t>HCN</a:t>
            </a:r>
            <a:endParaRPr lang="en-US" dirty="0" smtClean="0"/>
          </a:p>
          <a:p>
            <a:pPr eaLnBrk="1" fontAlgn="auto" hangingPunct="1">
              <a:spcAft>
                <a:spcPts val="0"/>
              </a:spcAft>
              <a:buFont typeface="Wingdings" pitchFamily="2" charset="2"/>
              <a:buNone/>
              <a:defRPr/>
            </a:pPr>
            <a:r>
              <a:rPr lang="vi-VN" i="1" dirty="0" smtClean="0"/>
              <a:t>{</a:t>
            </a:r>
            <a:endParaRPr lang="en-US" dirty="0" smtClean="0"/>
          </a:p>
          <a:p>
            <a:pPr eaLnBrk="1" fontAlgn="auto" hangingPunct="1">
              <a:spcAft>
                <a:spcPts val="0"/>
              </a:spcAft>
              <a:buFont typeface="Wingdings" pitchFamily="2" charset="2"/>
              <a:buNone/>
              <a:defRPr/>
            </a:pPr>
            <a:r>
              <a:rPr lang="vi-VN" i="1" dirty="0" smtClean="0"/>
              <a:t>		private</a:t>
            </a:r>
            <a:r>
              <a:rPr lang="en-US" i="1" dirty="0" smtClean="0"/>
              <a:t> C</a:t>
            </a:r>
            <a:r>
              <a:rPr lang="vi-VN" i="1" dirty="0" smtClean="0"/>
              <a:t>DIEM Goc;</a:t>
            </a:r>
            <a:endParaRPr lang="en-US" dirty="0" smtClean="0"/>
          </a:p>
          <a:p>
            <a:pPr eaLnBrk="1" fontAlgn="auto" hangingPunct="1">
              <a:spcAft>
                <a:spcPts val="0"/>
              </a:spcAft>
              <a:buFont typeface="Wingdings" pitchFamily="2" charset="2"/>
              <a:buNone/>
              <a:defRPr/>
            </a:pPr>
            <a:r>
              <a:rPr lang="vi-VN" i="1" dirty="0" smtClean="0"/>
              <a:t>		</a:t>
            </a:r>
            <a:r>
              <a:rPr lang="en-US" i="1" dirty="0" smtClean="0"/>
              <a:t>private </a:t>
            </a:r>
            <a:r>
              <a:rPr lang="vi-VN" i="1" dirty="0" smtClean="0"/>
              <a:t>int </a:t>
            </a:r>
            <a:r>
              <a:rPr lang="en-US" i="1" dirty="0" err="1" smtClean="0"/>
              <a:t>ngang</a:t>
            </a:r>
            <a:r>
              <a:rPr lang="en-US" i="1" dirty="0" smtClean="0"/>
              <a:t>, dung</a:t>
            </a:r>
            <a:r>
              <a:rPr lang="vi-VN" i="1" dirty="0" smtClean="0"/>
              <a:t>;</a:t>
            </a:r>
            <a:endParaRPr lang="en-US" dirty="0" smtClean="0"/>
          </a:p>
          <a:p>
            <a:pPr eaLnBrk="1" fontAlgn="auto" hangingPunct="1">
              <a:spcAft>
                <a:spcPts val="0"/>
              </a:spcAft>
              <a:buFont typeface="Wingdings" pitchFamily="2" charset="2"/>
              <a:buNone/>
              <a:defRPr/>
            </a:pPr>
            <a:r>
              <a:rPr lang="vi-VN" i="1" dirty="0" smtClean="0"/>
              <a:t>		</a:t>
            </a:r>
            <a:r>
              <a:rPr lang="en-US" i="1" dirty="0" smtClean="0"/>
              <a:t> public </a:t>
            </a:r>
            <a:r>
              <a:rPr lang="en-US" i="1" dirty="0" err="1" smtClean="0"/>
              <a:t>bool</a:t>
            </a:r>
            <a:r>
              <a:rPr lang="vi-VN" i="1" dirty="0" smtClean="0"/>
              <a:t> </a:t>
            </a:r>
            <a:r>
              <a:rPr lang="vi-VN" b="1" i="1" dirty="0" smtClean="0"/>
              <a:t>KiemTra</a:t>
            </a:r>
            <a:r>
              <a:rPr lang="en-US" b="1" i="1" dirty="0" err="1" smtClean="0"/>
              <a:t>Ngang</a:t>
            </a:r>
            <a:r>
              <a:rPr lang="vi-VN" i="1" dirty="0" smtClean="0"/>
              <a:t>(int </a:t>
            </a:r>
            <a:r>
              <a:rPr lang="en-US" i="1" dirty="0" err="1" smtClean="0"/>
              <a:t>ng</a:t>
            </a:r>
            <a:r>
              <a:rPr lang="vi-VN" i="1" dirty="0" smtClean="0"/>
              <a:t>);</a:t>
            </a:r>
            <a:endParaRPr lang="en-US" dirty="0" smtClean="0"/>
          </a:p>
          <a:p>
            <a:pPr eaLnBrk="1" fontAlgn="auto" hangingPunct="1">
              <a:spcAft>
                <a:spcPts val="0"/>
              </a:spcAft>
              <a:buFont typeface="Wingdings" pitchFamily="2" charset="2"/>
              <a:buNone/>
              <a:defRPr/>
            </a:pPr>
            <a:r>
              <a:rPr lang="vi-VN" i="1" dirty="0" smtClean="0"/>
              <a:t>		</a:t>
            </a:r>
            <a:r>
              <a:rPr lang="en-US" i="1" dirty="0" smtClean="0"/>
              <a:t> public </a:t>
            </a:r>
            <a:r>
              <a:rPr lang="en-US" i="1" dirty="0" err="1" smtClean="0"/>
              <a:t>bool</a:t>
            </a:r>
            <a:r>
              <a:rPr lang="vi-VN" i="1" dirty="0" smtClean="0"/>
              <a:t> </a:t>
            </a:r>
            <a:r>
              <a:rPr lang="vi-VN" b="1" i="1" dirty="0" smtClean="0"/>
              <a:t>KiemTra</a:t>
            </a:r>
            <a:r>
              <a:rPr lang="en-US" b="1" i="1" dirty="0" smtClean="0"/>
              <a:t>Dung</a:t>
            </a:r>
            <a:r>
              <a:rPr lang="vi-VN" i="1" dirty="0" smtClean="0"/>
              <a:t>(int </a:t>
            </a:r>
            <a:r>
              <a:rPr lang="en-US" i="1" dirty="0" smtClean="0"/>
              <a:t>d</a:t>
            </a:r>
            <a:r>
              <a:rPr lang="vi-VN" i="1" dirty="0" smtClean="0"/>
              <a:t>);</a:t>
            </a:r>
            <a:endParaRPr lang="en-US" dirty="0" smtClean="0"/>
          </a:p>
          <a:p>
            <a:pPr eaLnBrk="1" fontAlgn="auto" hangingPunct="1">
              <a:spcAft>
                <a:spcPts val="0"/>
              </a:spcAft>
              <a:buFont typeface="Wingdings" pitchFamily="2" charset="2"/>
              <a:buNone/>
              <a:defRPr/>
            </a:pPr>
            <a:r>
              <a:rPr lang="vi-VN" i="1" dirty="0" smtClean="0"/>
              <a:t>		</a:t>
            </a:r>
            <a:r>
              <a:rPr lang="en-US" i="1" dirty="0" smtClean="0"/>
              <a:t> public </a:t>
            </a:r>
            <a:r>
              <a:rPr lang="en-US" i="1" dirty="0" err="1" smtClean="0"/>
              <a:t>bool</a:t>
            </a:r>
            <a:r>
              <a:rPr lang="vi-VN" i="1" dirty="0" smtClean="0"/>
              <a:t> </a:t>
            </a:r>
            <a:r>
              <a:rPr lang="vi-VN" b="1" i="1" dirty="0" smtClean="0"/>
              <a:t>KiemTra</a:t>
            </a:r>
            <a:r>
              <a:rPr lang="vi-VN" i="1" dirty="0" smtClean="0"/>
              <a:t>1(int </a:t>
            </a:r>
            <a:r>
              <a:rPr lang="en-US" i="1" dirty="0" err="1" smtClean="0"/>
              <a:t>ng</a:t>
            </a:r>
            <a:r>
              <a:rPr lang="en-US" i="1" dirty="0" smtClean="0"/>
              <a:t>,</a:t>
            </a:r>
            <a:r>
              <a:rPr lang="vi-VN" i="1" dirty="0" smtClean="0"/>
              <a:t> </a:t>
            </a:r>
            <a:r>
              <a:rPr lang="en-US" i="1" dirty="0" smtClean="0"/>
              <a:t>C</a:t>
            </a:r>
            <a:r>
              <a:rPr lang="vi-VN" i="1" dirty="0" smtClean="0"/>
              <a:t>D</a:t>
            </a:r>
            <a:r>
              <a:rPr lang="en-US" i="1" dirty="0" err="1" smtClean="0"/>
              <a:t>iem</a:t>
            </a:r>
            <a:r>
              <a:rPr lang="vi-VN" i="1" dirty="0" smtClean="0"/>
              <a:t> X);</a:t>
            </a:r>
            <a:endParaRPr lang="en-US" dirty="0" smtClean="0"/>
          </a:p>
          <a:p>
            <a:pPr eaLnBrk="1" fontAlgn="auto" hangingPunct="1">
              <a:spcAft>
                <a:spcPts val="0"/>
              </a:spcAft>
              <a:buFont typeface="Wingdings" pitchFamily="2" charset="2"/>
              <a:buNone/>
              <a:defRPr/>
            </a:pPr>
            <a:r>
              <a:rPr lang="vi-VN" i="1" dirty="0" smtClean="0"/>
              <a:t>		</a:t>
            </a:r>
            <a:r>
              <a:rPr lang="en-US" i="1" dirty="0" smtClean="0"/>
              <a:t> public </a:t>
            </a:r>
            <a:r>
              <a:rPr lang="en-US" i="1" dirty="0" err="1" smtClean="0"/>
              <a:t>bool</a:t>
            </a:r>
            <a:r>
              <a:rPr lang="vi-VN" i="1" dirty="0" smtClean="0"/>
              <a:t> </a:t>
            </a:r>
            <a:r>
              <a:rPr lang="vi-VN" b="1" i="1" dirty="0" smtClean="0"/>
              <a:t>KiemTra</a:t>
            </a:r>
            <a:r>
              <a:rPr lang="vi-VN" i="1" dirty="0" smtClean="0"/>
              <a:t>2(int </a:t>
            </a:r>
            <a:r>
              <a:rPr lang="en-US" i="1" dirty="0" smtClean="0"/>
              <a:t>d</a:t>
            </a:r>
            <a:r>
              <a:rPr lang="vi-VN" i="1" dirty="0" smtClean="0"/>
              <a:t>, </a:t>
            </a:r>
            <a:r>
              <a:rPr lang="en-US" i="1" dirty="0" smtClean="0"/>
              <a:t>C</a:t>
            </a:r>
            <a:r>
              <a:rPr lang="vi-VN" i="1" dirty="0" smtClean="0"/>
              <a:t>D</a:t>
            </a:r>
            <a:r>
              <a:rPr lang="en-US" i="1" dirty="0" err="1" smtClean="0"/>
              <a:t>iem</a:t>
            </a:r>
            <a:r>
              <a:rPr lang="vi-VN" i="1" dirty="0" smtClean="0"/>
              <a:t> Y);</a:t>
            </a:r>
            <a:endParaRPr lang="en-US" i="1" dirty="0" smtClean="0"/>
          </a:p>
          <a:p>
            <a:pPr eaLnBrk="1" fontAlgn="auto" hangingPunct="1">
              <a:spcAft>
                <a:spcPts val="0"/>
              </a:spcAft>
              <a:buFont typeface="Wingdings" pitchFamily="2" charset="2"/>
              <a:buNone/>
              <a:defRPr/>
            </a:pPr>
            <a:r>
              <a:rPr lang="vi-VN" i="1" dirty="0" smtClean="0"/>
              <a:t>}</a:t>
            </a:r>
            <a:endParaRPr lang="en-US" dirty="0" smtClean="0"/>
          </a:p>
          <a:p>
            <a:pPr eaLnBrk="1" fontAlgn="auto" hangingPunct="1">
              <a:spcAft>
                <a:spcPts val="0"/>
              </a:spcAft>
              <a:buFont typeface="Wingdings" pitchFamily="2" charset="2"/>
              <a:buNone/>
              <a:defRPr/>
            </a:pPr>
            <a:endParaRPr lang="en-US" dirty="0" smtClean="0"/>
          </a:p>
        </p:txBody>
      </p:sp>
      <p:sp>
        <p:nvSpPr>
          <p:cNvPr id="10243"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DE63842-1C75-4974-91CD-EB847DEE7F1F}" type="slidenum">
              <a:rPr lang="en-US">
                <a:solidFill>
                  <a:srgbClr val="FFFFFF"/>
                </a:solidFill>
              </a:rPr>
              <a:pPr eaLnBrk="1" hangingPunct="1"/>
              <a:t>61</a:t>
            </a:fld>
            <a:endParaRPr lang="en-US">
              <a:solidFill>
                <a:srgbClr val="FFFFFF"/>
              </a:solidFill>
            </a:endParaRPr>
          </a:p>
        </p:txBody>
      </p:sp>
      <p:sp>
        <p:nvSpPr>
          <p:cNvPr id="4" name="Title 1"/>
          <p:cNvSpPr>
            <a:spLocks noGrp="1"/>
          </p:cNvSpPr>
          <p:nvPr>
            <p:ph type="title"/>
          </p:nvPr>
        </p:nvSpPr>
        <p:spPr>
          <a:xfrm>
            <a:off x="609600" y="0"/>
            <a:ext cx="8077200" cy="1066800"/>
          </a:xfrm>
        </p:spPr>
        <p:txBody>
          <a:bodyPr rtlCol="0">
            <a:noAutofit/>
          </a:bodyPr>
          <a:lstStyle/>
          <a:p>
            <a:pPr eaLnBrk="1" fontAlgn="auto" hangingPunct="1">
              <a:spcAft>
                <a:spcPts val="0"/>
              </a:spcAft>
              <a:defRPr/>
            </a:pPr>
            <a:r>
              <a:rPr lang="en-US" sz="2800" dirty="0" smtClean="0">
                <a:solidFill>
                  <a:srgbClr val="002060"/>
                </a:solidFill>
              </a:rPr>
              <a:t>VD </a:t>
            </a:r>
            <a:r>
              <a:rPr lang="en-US" sz="2800" dirty="0" err="1" smtClean="0">
                <a:solidFill>
                  <a:srgbClr val="002060"/>
                </a:solidFill>
              </a:rPr>
              <a:t>thiết</a:t>
            </a:r>
            <a:r>
              <a:rPr lang="en-US" sz="2800" dirty="0" smtClean="0">
                <a:solidFill>
                  <a:srgbClr val="002060"/>
                </a:solidFill>
              </a:rPr>
              <a:t> </a:t>
            </a:r>
            <a:r>
              <a:rPr lang="en-US" sz="2800" dirty="0" err="1" smtClean="0">
                <a:solidFill>
                  <a:srgbClr val="002060"/>
                </a:solidFill>
              </a:rPr>
              <a:t>kế</a:t>
            </a:r>
            <a:r>
              <a:rPr lang="en-US" sz="2800" dirty="0" smtClean="0">
                <a:solidFill>
                  <a:srgbClr val="002060"/>
                </a:solidFill>
              </a:rPr>
              <a:t> </a:t>
            </a:r>
            <a:r>
              <a:rPr lang="en-US" sz="2800" dirty="0" err="1" smtClean="0">
                <a:solidFill>
                  <a:srgbClr val="002060"/>
                </a:solidFill>
              </a:rPr>
              <a:t>phương</a:t>
            </a:r>
            <a:r>
              <a:rPr lang="en-US" sz="2800" dirty="0" smtClean="0">
                <a:solidFill>
                  <a:srgbClr val="002060"/>
                </a:solidFill>
              </a:rPr>
              <a:t> </a:t>
            </a:r>
            <a:r>
              <a:rPr lang="en-US" sz="2800" dirty="0" err="1" smtClean="0">
                <a:solidFill>
                  <a:srgbClr val="002060"/>
                </a:solidFill>
              </a:rPr>
              <a:t>thức</a:t>
            </a:r>
            <a:r>
              <a:rPr lang="en-US" sz="2800" dirty="0" smtClean="0">
                <a:solidFill>
                  <a:srgbClr val="002060"/>
                </a:solidFill>
              </a:rPr>
              <a:t> </a:t>
            </a:r>
            <a:r>
              <a:rPr lang="en-US" sz="2800" dirty="0" err="1" smtClean="0">
                <a:solidFill>
                  <a:srgbClr val="002060"/>
                </a:solidFill>
              </a:rPr>
              <a:t>kiểm</a:t>
            </a:r>
            <a:r>
              <a:rPr lang="en-US" sz="2800" dirty="0" smtClean="0">
                <a:solidFill>
                  <a:srgbClr val="002060"/>
                </a:solidFill>
              </a:rPr>
              <a:t> </a:t>
            </a:r>
            <a:r>
              <a:rPr lang="en-US" sz="2800" dirty="0" err="1" smtClean="0">
                <a:solidFill>
                  <a:srgbClr val="002060"/>
                </a:solidFill>
              </a:rPr>
              <a:t>tra</a:t>
            </a:r>
            <a:r>
              <a:rPr lang="en-US" sz="2800" dirty="0" smtClean="0">
                <a:solidFill>
                  <a:srgbClr val="002060"/>
                </a:solidFill>
              </a:rPr>
              <a:t> </a:t>
            </a:r>
            <a:r>
              <a:rPr lang="en-US" sz="2800" dirty="0" err="1" smtClean="0">
                <a:solidFill>
                  <a:srgbClr val="002060"/>
                </a:solidFill>
              </a:rPr>
              <a:t>ràng</a:t>
            </a:r>
            <a:r>
              <a:rPr lang="en-US" sz="2800" dirty="0" smtClean="0">
                <a:solidFill>
                  <a:srgbClr val="002060"/>
                </a:solidFill>
              </a:rPr>
              <a:t> </a:t>
            </a:r>
            <a:r>
              <a:rPr lang="en-US" sz="2800" dirty="0" err="1" smtClean="0">
                <a:solidFill>
                  <a:srgbClr val="002060"/>
                </a:solidFill>
              </a:rPr>
              <a:t>buộc</a:t>
            </a:r>
            <a:r>
              <a:rPr lang="en-US" sz="2800" dirty="0" smtClean="0">
                <a:solidFill>
                  <a:srgbClr val="002060"/>
                </a:solidFill>
              </a:rPr>
              <a:t> </a:t>
            </a:r>
            <a:br>
              <a:rPr lang="en-US" sz="2800" dirty="0" smtClean="0">
                <a:solidFill>
                  <a:srgbClr val="002060"/>
                </a:solidFill>
              </a:rPr>
            </a:br>
            <a:r>
              <a:rPr lang="en-US" sz="2800" dirty="0" err="1" smtClean="0">
                <a:solidFill>
                  <a:srgbClr val="002060"/>
                </a:solidFill>
              </a:rPr>
              <a:t>cho</a:t>
            </a:r>
            <a:r>
              <a:rPr lang="en-US" sz="2800" dirty="0" smtClean="0">
                <a:solidFill>
                  <a:srgbClr val="002060"/>
                </a:solidFill>
              </a:rPr>
              <a:t> </a:t>
            </a:r>
            <a:r>
              <a:rPr lang="en-US" sz="2800" dirty="0" err="1" smtClean="0">
                <a:solidFill>
                  <a:srgbClr val="002060"/>
                </a:solidFill>
              </a:rPr>
              <a:t>lớp</a:t>
            </a:r>
            <a:r>
              <a:rPr lang="en-US" sz="2800" dirty="0" smtClean="0">
                <a:solidFill>
                  <a:srgbClr val="002060"/>
                </a:solidFill>
              </a:rPr>
              <a:t> CHCN</a:t>
            </a:r>
            <a:endParaRPr lang="en-US" sz="2800" dirty="0">
              <a:solidFill>
                <a:srgbClr val="002060"/>
              </a:solidFill>
            </a:endParaRPr>
          </a:p>
        </p:txBody>
      </p:sp>
    </p:spTree>
    <p:extLst>
      <p:ext uri="{BB962C8B-B14F-4D97-AF65-F5344CB8AC3E}">
        <p14:creationId xmlns:p14="http://schemas.microsoft.com/office/powerpoint/2010/main" xmlns="" val="1457601706"/>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077200" cy="990600"/>
          </a:xfrm>
        </p:spPr>
        <p:txBody>
          <a:bodyPr rtlCol="0">
            <a:normAutofit fontScale="90000"/>
          </a:bodyPr>
          <a:lstStyle/>
          <a:p>
            <a:pPr eaLnBrk="1" fontAlgn="auto" hangingPunct="1">
              <a:spcAft>
                <a:spcPts val="0"/>
              </a:spcAft>
              <a:defRPr/>
            </a:pPr>
            <a:r>
              <a:rPr lang="en-US" dirty="0" err="1" smtClean="0"/>
              <a:t>Cài</a:t>
            </a:r>
            <a:r>
              <a:rPr lang="en-US" dirty="0" smtClean="0"/>
              <a:t> </a:t>
            </a:r>
            <a:r>
              <a:rPr lang="en-US" dirty="0" err="1" smtClean="0"/>
              <a:t>đặt</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khởi</a:t>
            </a:r>
            <a:r>
              <a:rPr lang="en-US" dirty="0" smtClean="0"/>
              <a:t> </a:t>
            </a:r>
            <a:r>
              <a:rPr lang="en-US" dirty="0" err="1" smtClean="0"/>
              <a:t>tạo</a:t>
            </a:r>
            <a:r>
              <a:rPr lang="en-US" dirty="0" smtClean="0"/>
              <a:t> </a:t>
            </a:r>
            <a:r>
              <a:rPr lang="en-US" dirty="0" err="1" smtClean="0"/>
              <a:t>và</a:t>
            </a:r>
            <a:r>
              <a:rPr lang="en-US" dirty="0" smtClean="0"/>
              <a:t> </a:t>
            </a:r>
            <a:r>
              <a:rPr lang="en-US" dirty="0" err="1" smtClean="0"/>
              <a:t>cập</a:t>
            </a:r>
            <a:r>
              <a:rPr lang="en-US" dirty="0" smtClean="0"/>
              <a:t> </a:t>
            </a:r>
            <a:r>
              <a:rPr lang="en-US" dirty="0" err="1" smtClean="0"/>
              <a:t>nhật</a:t>
            </a:r>
            <a:endParaRPr lang="en-US" dirty="0"/>
          </a:p>
        </p:txBody>
      </p:sp>
      <p:sp>
        <p:nvSpPr>
          <p:cNvPr id="12291" name="Content Placeholder 2"/>
          <p:cNvSpPr>
            <a:spLocks noGrp="1"/>
          </p:cNvSpPr>
          <p:nvPr>
            <p:ph idx="1"/>
          </p:nvPr>
        </p:nvSpPr>
        <p:spPr>
          <a:xfrm>
            <a:off x="609600" y="1752600"/>
            <a:ext cx="7905750" cy="4424362"/>
          </a:xfrm>
        </p:spPr>
        <p:txBody>
          <a:bodyPr>
            <a:normAutofit lnSpcReduction="10000"/>
          </a:bodyPr>
          <a:lstStyle/>
          <a:p>
            <a:pPr algn="just">
              <a:lnSpc>
                <a:spcPct val="150000"/>
              </a:lnSpc>
              <a:defRPr/>
            </a:pPr>
            <a:r>
              <a:rPr lang="vi-VN" dirty="0"/>
              <a:t>Các </a:t>
            </a:r>
            <a:r>
              <a:rPr lang="en-US" dirty="0" err="1" smtClean="0"/>
              <a:t>phương</a:t>
            </a:r>
            <a:r>
              <a:rPr lang="en-US" dirty="0" smtClean="0"/>
              <a:t> </a:t>
            </a:r>
            <a:r>
              <a:rPr lang="en-US" dirty="0" err="1" smtClean="0"/>
              <a:t>thức</a:t>
            </a:r>
            <a:r>
              <a:rPr lang="en-US" dirty="0" smtClean="0"/>
              <a:t> </a:t>
            </a:r>
            <a:r>
              <a:rPr lang="vi-VN" dirty="0" smtClean="0"/>
              <a:t>thuộc </a:t>
            </a:r>
            <a:r>
              <a:rPr lang="vi-VN" dirty="0"/>
              <a:t>nhóm khởi tạo và cập nhật có liên quan </a:t>
            </a:r>
            <a:r>
              <a:rPr lang="vi-VN" dirty="0" smtClean="0"/>
              <a:t>đến</a:t>
            </a:r>
            <a:r>
              <a:rPr lang="en-US" dirty="0" smtClean="0"/>
              <a:t> </a:t>
            </a:r>
            <a:r>
              <a:rPr lang="vi-VN" dirty="0" smtClean="0"/>
              <a:t>ràng </a:t>
            </a:r>
            <a:r>
              <a:rPr lang="vi-VN" dirty="0"/>
              <a:t>buộc phải được </a:t>
            </a:r>
            <a:r>
              <a:rPr lang="en-US" dirty="0" err="1" smtClean="0"/>
              <a:t>bổ</a:t>
            </a:r>
            <a:r>
              <a:rPr lang="en-US" dirty="0" smtClean="0"/>
              <a:t> sung </a:t>
            </a:r>
            <a:r>
              <a:rPr lang="en-US" dirty="0" err="1" smtClean="0"/>
              <a:t>thêm</a:t>
            </a:r>
            <a:r>
              <a:rPr lang="en-US" dirty="0" smtClean="0"/>
              <a:t> </a:t>
            </a:r>
            <a:r>
              <a:rPr lang="en-US" dirty="0" err="1" smtClean="0"/>
              <a:t>kiểm</a:t>
            </a:r>
            <a:r>
              <a:rPr lang="en-US" dirty="0" smtClean="0"/>
              <a:t> </a:t>
            </a:r>
            <a:r>
              <a:rPr lang="en-US" dirty="0" err="1" smtClean="0"/>
              <a:t>tra</a:t>
            </a:r>
            <a:r>
              <a:rPr lang="en-US" dirty="0" smtClean="0"/>
              <a:t> </a:t>
            </a:r>
            <a:r>
              <a:rPr lang="en-US" dirty="0" err="1" smtClean="0"/>
              <a:t>ràng</a:t>
            </a:r>
            <a:r>
              <a:rPr lang="en-US" dirty="0" smtClean="0"/>
              <a:t> </a:t>
            </a:r>
            <a:r>
              <a:rPr lang="en-US" dirty="0" err="1" smtClean="0"/>
              <a:t>buộc</a:t>
            </a:r>
            <a:endParaRPr lang="en-US" dirty="0" smtClean="0"/>
          </a:p>
          <a:p>
            <a:pPr algn="just">
              <a:lnSpc>
                <a:spcPct val="150000"/>
              </a:lnSpc>
              <a:defRPr/>
            </a:pPr>
            <a:r>
              <a:rPr lang="vi-VN" dirty="0"/>
              <a:t>Việc kiểm tra tham số thoả hoặc không thoả ràng buộc bằng cách gọi </a:t>
            </a:r>
            <a:r>
              <a:rPr lang="en-US" dirty="0" err="1" smtClean="0"/>
              <a:t>phương</a:t>
            </a:r>
            <a:r>
              <a:rPr lang="en-US" dirty="0" smtClean="0"/>
              <a:t> </a:t>
            </a:r>
            <a:r>
              <a:rPr lang="en-US" dirty="0" err="1" smtClean="0"/>
              <a:t>thức</a:t>
            </a:r>
            <a:r>
              <a:rPr lang="vi-VN" dirty="0" smtClean="0"/>
              <a:t> </a:t>
            </a:r>
            <a:r>
              <a:rPr lang="vi-VN" dirty="0"/>
              <a:t>kiểm tra ràng buộc tương </a:t>
            </a:r>
            <a:r>
              <a:rPr lang="vi-VN" dirty="0" smtClean="0"/>
              <a:t>ứng</a:t>
            </a:r>
            <a:endParaRPr lang="en-US" dirty="0"/>
          </a:p>
        </p:txBody>
      </p:sp>
      <p:sp>
        <p:nvSpPr>
          <p:cNvPr id="12292"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0D36F57C-F10A-4BD9-A3AD-7FBA18FB2FD1}" type="slidenum">
              <a:rPr lang="en-US">
                <a:solidFill>
                  <a:srgbClr val="FFFFFF"/>
                </a:solidFill>
              </a:rPr>
              <a:pPr eaLnBrk="1" hangingPunct="1"/>
              <a:t>62</a:t>
            </a:fld>
            <a:endParaRPr lang="en-US">
              <a:solidFill>
                <a:srgbClr val="FFFFFF"/>
              </a:solidFill>
            </a:endParaRPr>
          </a:p>
        </p:txBody>
      </p:sp>
    </p:spTree>
    <p:extLst>
      <p:ext uri="{BB962C8B-B14F-4D97-AF65-F5344CB8AC3E}">
        <p14:creationId xmlns:p14="http://schemas.microsoft.com/office/powerpoint/2010/main" xmlns="" val="1419499348"/>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685800" y="228600"/>
            <a:ext cx="8305800" cy="6477000"/>
          </a:xfrm>
        </p:spPr>
        <p:txBody>
          <a:bodyPr rtlCol="0">
            <a:normAutofit lnSpcReduction="10000"/>
          </a:bodyPr>
          <a:lstStyle/>
          <a:p>
            <a:pPr marL="274320" indent="-274320" eaLnBrk="1" fontAlgn="auto" hangingPunct="1">
              <a:spcAft>
                <a:spcPts val="0"/>
              </a:spcAft>
              <a:buFont typeface="Wingdings" pitchFamily="2" charset="2"/>
              <a:buNone/>
              <a:defRPr/>
            </a:pPr>
            <a:r>
              <a:rPr lang="en-US" dirty="0" smtClean="0"/>
              <a:t>public </a:t>
            </a:r>
            <a:r>
              <a:rPr lang="en-US" dirty="0" err="1" smtClean="0">
                <a:solidFill>
                  <a:srgbClr val="C00000"/>
                </a:solidFill>
              </a:rPr>
              <a:t>bool</a:t>
            </a:r>
            <a:r>
              <a:rPr lang="vi-VN" dirty="0" smtClean="0"/>
              <a:t>  Tên hàm  ( Tham số )</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algn="just" eaLnBrk="1" fontAlgn="auto" hangingPunct="1">
              <a:spcAft>
                <a:spcPts val="0"/>
              </a:spcAft>
              <a:buFont typeface="Wingdings" pitchFamily="2" charset="2"/>
              <a:buNone/>
              <a:defRPr/>
            </a:pPr>
            <a:r>
              <a:rPr lang="vi-VN" dirty="0" smtClean="0"/>
              <a:t>	//Trả về </a:t>
            </a:r>
            <a:r>
              <a:rPr lang="en-US" dirty="0" smtClean="0"/>
              <a:t>true</a:t>
            </a:r>
            <a:r>
              <a:rPr lang="vi-VN" dirty="0" smtClean="0"/>
              <a:t>: </a:t>
            </a:r>
            <a:r>
              <a:rPr lang="en-US" dirty="0" smtClean="0"/>
              <a:t>t</a:t>
            </a:r>
            <a:r>
              <a:rPr lang="vi-VN" dirty="0" smtClean="0"/>
              <a:t>hực hiện được</a:t>
            </a:r>
            <a:endParaRPr lang="en-US" dirty="0" smtClean="0"/>
          </a:p>
          <a:p>
            <a:pPr marL="274320" indent="-274320" algn="just" eaLnBrk="1" fontAlgn="auto" hangingPunct="1">
              <a:spcAft>
                <a:spcPts val="0"/>
              </a:spcAft>
              <a:buFont typeface="Wingdings" pitchFamily="2" charset="2"/>
              <a:buNone/>
              <a:defRPr/>
            </a:pPr>
            <a:r>
              <a:rPr lang="en-US" dirty="0"/>
              <a:t>	</a:t>
            </a:r>
            <a:r>
              <a:rPr lang="en-US" dirty="0" smtClean="0"/>
              <a:t>//</a:t>
            </a:r>
            <a:r>
              <a:rPr lang="en-US" dirty="0" err="1" smtClean="0"/>
              <a:t>Trả</a:t>
            </a:r>
            <a:r>
              <a:rPr lang="en-US" dirty="0" smtClean="0"/>
              <a:t> </a:t>
            </a:r>
            <a:r>
              <a:rPr lang="en-US" dirty="0" err="1" smtClean="0"/>
              <a:t>về</a:t>
            </a:r>
            <a:r>
              <a:rPr lang="vi-VN" dirty="0" smtClean="0"/>
              <a:t> </a:t>
            </a:r>
            <a:r>
              <a:rPr lang="en-US" dirty="0" smtClean="0"/>
              <a:t>false</a:t>
            </a:r>
            <a:r>
              <a:rPr lang="vi-VN" dirty="0" smtClean="0"/>
              <a:t>: </a:t>
            </a:r>
            <a:r>
              <a:rPr lang="en-US" dirty="0" smtClean="0"/>
              <a:t>k</a:t>
            </a:r>
            <a:r>
              <a:rPr lang="vi-VN" dirty="0" smtClean="0"/>
              <a:t>hông thực hiện được </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err="1" smtClean="0"/>
              <a:t>bool</a:t>
            </a:r>
            <a:r>
              <a:rPr lang="vi-VN" dirty="0" smtClean="0"/>
              <a:t> kq</a:t>
            </a:r>
            <a:r>
              <a:rPr lang="en-US" dirty="0" smtClean="0"/>
              <a:t> </a:t>
            </a:r>
            <a:r>
              <a:rPr lang="vi-VN" dirty="0" smtClean="0"/>
              <a:t>=</a:t>
            </a:r>
            <a:r>
              <a:rPr lang="en-US" dirty="0" smtClean="0"/>
              <a:t> false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solidFill>
                  <a:srgbClr val="C00000"/>
                </a:solidFill>
              </a:rPr>
              <a:t>	if(</a:t>
            </a:r>
            <a:r>
              <a:rPr lang="vi-VN" u="sng" dirty="0" smtClean="0">
                <a:solidFill>
                  <a:srgbClr val="C00000"/>
                </a:solidFill>
              </a:rPr>
              <a:t>Tham số </a:t>
            </a:r>
            <a:r>
              <a:rPr lang="vi-VN" b="1" u="sng" dirty="0" smtClean="0">
                <a:solidFill>
                  <a:srgbClr val="C00000"/>
                </a:solidFill>
              </a:rPr>
              <a:t>thoả</a:t>
            </a:r>
            <a:r>
              <a:rPr lang="vi-VN" u="sng" dirty="0" smtClean="0">
                <a:solidFill>
                  <a:srgbClr val="C00000"/>
                </a:solidFill>
              </a:rPr>
              <a:t> ràng buộc</a:t>
            </a:r>
            <a:r>
              <a:rPr lang="vi-VN" dirty="0" smtClean="0">
                <a:solidFill>
                  <a:srgbClr val="C00000"/>
                </a:solidFill>
              </a:rPr>
              <a:t>)</a:t>
            </a:r>
            <a:endParaRPr lang="en-US" dirty="0" smtClean="0">
              <a:solidFill>
                <a:srgbClr val="C00000"/>
              </a:solidFill>
            </a:endParaRPr>
          </a:p>
          <a:p>
            <a:pPr marL="274320" indent="-274320" eaLnBrk="1" fontAlgn="auto" hangingPunct="1">
              <a:spcAft>
                <a:spcPts val="0"/>
              </a:spcAft>
              <a:buFont typeface="Wingdings" pitchFamily="2" charset="2"/>
              <a:buNone/>
              <a:defRPr/>
            </a:pPr>
            <a:r>
              <a:rPr lang="vi-VN" dirty="0" smtClean="0"/>
              <a:t>	{</a:t>
            </a:r>
            <a:endParaRPr lang="en-US" dirty="0" smtClean="0"/>
          </a:p>
          <a:p>
            <a:pPr marL="274320" indent="-274320" eaLnBrk="1" fontAlgn="auto" hangingPunct="1">
              <a:spcAft>
                <a:spcPts val="0"/>
              </a:spcAft>
              <a:buFont typeface="Wingdings" pitchFamily="2" charset="2"/>
              <a:buNone/>
              <a:defRPr/>
            </a:pPr>
            <a:r>
              <a:rPr lang="vi-VN" dirty="0" smtClean="0"/>
              <a:t>		gán giá trị tương ứng cho thuộc tính của lớp </a:t>
            </a:r>
            <a:endParaRPr lang="en-US" dirty="0" smtClean="0"/>
          </a:p>
          <a:p>
            <a:pPr marL="274320" indent="-274320" eaLnBrk="1" fontAlgn="auto" hangingPunct="1">
              <a:spcAft>
                <a:spcPts val="0"/>
              </a:spcAft>
              <a:buFont typeface="Wingdings" pitchFamily="2" charset="2"/>
              <a:buNone/>
              <a:defRPr/>
            </a:pPr>
            <a:r>
              <a:rPr lang="vi-VN" dirty="0" smtClean="0"/>
              <a:t>		kq=</a:t>
            </a:r>
            <a:r>
              <a:rPr lang="en-US" dirty="0" smtClean="0"/>
              <a:t>true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a:t>
            </a:r>
            <a:endParaRPr lang="en-US" dirty="0" smtClean="0"/>
          </a:p>
          <a:p>
            <a:pPr marL="274320" indent="-274320" eaLnBrk="1" fontAlgn="auto" hangingPunct="1">
              <a:spcAft>
                <a:spcPts val="0"/>
              </a:spcAft>
              <a:buFont typeface="Wingdings" pitchFamily="2" charset="2"/>
              <a:buNone/>
              <a:defRPr/>
            </a:pPr>
            <a:r>
              <a:rPr lang="vi-VN" dirty="0" smtClean="0"/>
              <a:t>	return kq; </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p:txBody>
      </p:sp>
      <p:sp>
        <p:nvSpPr>
          <p:cNvPr id="13315"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03E5214-A917-4CCF-AC4E-BE34C12A477F}" type="slidenum">
              <a:rPr lang="en-US">
                <a:solidFill>
                  <a:srgbClr val="FFFFFF"/>
                </a:solidFill>
              </a:rPr>
              <a:pPr eaLnBrk="1" hangingPunct="1"/>
              <a:t>63</a:t>
            </a:fld>
            <a:endParaRPr lang="en-US">
              <a:solidFill>
                <a:srgbClr val="FFFFFF"/>
              </a:solidFill>
            </a:endParaRPr>
          </a:p>
        </p:txBody>
      </p:sp>
    </p:spTree>
    <p:extLst>
      <p:ext uri="{BB962C8B-B14F-4D97-AF65-F5344CB8AC3E}">
        <p14:creationId xmlns:p14="http://schemas.microsoft.com/office/powerpoint/2010/main" xmlns="" val="3977726260"/>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685800"/>
            <a:ext cx="7848600" cy="5788025"/>
          </a:xfrm>
        </p:spPr>
        <p:txBody>
          <a:bodyPr rtlCol="0">
            <a:normAutofit/>
          </a:bodyPr>
          <a:lstStyle/>
          <a:p>
            <a:pPr marL="274320" indent="-274320" eaLnBrk="1" fontAlgn="auto" hangingPunct="1">
              <a:spcAft>
                <a:spcPts val="0"/>
              </a:spcAft>
              <a:buFont typeface="Wingdings" pitchFamily="2" charset="2"/>
              <a:buNone/>
              <a:defRPr/>
            </a:pPr>
            <a:r>
              <a:rPr lang="en-US" i="1" dirty="0" err="1"/>
              <a:t>h</a:t>
            </a:r>
            <a:r>
              <a:rPr lang="en-US" i="1" dirty="0" err="1" smtClean="0"/>
              <a:t>oặc</a:t>
            </a:r>
            <a:endParaRPr lang="en-US" i="1" dirty="0" smtClean="0"/>
          </a:p>
          <a:p>
            <a:pPr marL="274320" indent="-274320" eaLnBrk="1" fontAlgn="auto" hangingPunct="1">
              <a:spcAft>
                <a:spcPts val="0"/>
              </a:spcAft>
              <a:buFont typeface="Wingdings" pitchFamily="2" charset="2"/>
              <a:buNone/>
              <a:defRPr/>
            </a:pPr>
            <a:r>
              <a:rPr lang="en-US" dirty="0" smtClean="0"/>
              <a:t>public </a:t>
            </a:r>
            <a:r>
              <a:rPr lang="en-US" dirty="0" err="1" smtClean="0"/>
              <a:t>bool</a:t>
            </a:r>
            <a:r>
              <a:rPr lang="vi-VN" dirty="0" smtClean="0"/>
              <a:t>  Tên hàm  ( Tham số )</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//Trả về </a:t>
            </a:r>
            <a:r>
              <a:rPr lang="en-US" dirty="0" smtClean="0"/>
              <a:t>true</a:t>
            </a:r>
            <a:r>
              <a:rPr lang="vi-VN" dirty="0" smtClean="0"/>
              <a:t>: </a:t>
            </a:r>
            <a:r>
              <a:rPr lang="en-US" dirty="0" smtClean="0"/>
              <a:t>t</a:t>
            </a:r>
            <a:r>
              <a:rPr lang="vi-VN" dirty="0" smtClean="0"/>
              <a:t>hực hiện được, </a:t>
            </a:r>
            <a:r>
              <a:rPr lang="en-US" dirty="0" smtClean="0"/>
              <a:t>false</a:t>
            </a:r>
            <a:r>
              <a:rPr lang="vi-VN" dirty="0" smtClean="0"/>
              <a:t>: </a:t>
            </a:r>
            <a:r>
              <a:rPr lang="en-US" dirty="0" smtClean="0"/>
              <a:t>k</a:t>
            </a:r>
            <a:r>
              <a:rPr lang="vi-VN" dirty="0" smtClean="0"/>
              <a:t>hông thực hiện được </a:t>
            </a:r>
            <a:endParaRPr lang="en-US" dirty="0" smtClean="0"/>
          </a:p>
          <a:p>
            <a:pPr marL="274320" indent="-274320" eaLnBrk="1" fontAlgn="auto" hangingPunct="1">
              <a:spcAft>
                <a:spcPts val="0"/>
              </a:spcAft>
              <a:buFont typeface="Wingdings" pitchFamily="2" charset="2"/>
              <a:buNone/>
              <a:defRPr/>
            </a:pPr>
            <a:r>
              <a:rPr lang="vi-VN" dirty="0" smtClean="0"/>
              <a:t>	</a:t>
            </a:r>
            <a:r>
              <a:rPr lang="vi-VN" dirty="0" smtClean="0">
                <a:solidFill>
                  <a:srgbClr val="C00000"/>
                </a:solidFill>
              </a:rPr>
              <a:t>if(</a:t>
            </a:r>
            <a:r>
              <a:rPr lang="vi-VN" u="sng" dirty="0" smtClean="0">
                <a:solidFill>
                  <a:srgbClr val="C00000"/>
                </a:solidFill>
              </a:rPr>
              <a:t>Tham số </a:t>
            </a:r>
            <a:r>
              <a:rPr lang="vi-VN" b="1" u="sng" dirty="0" smtClean="0">
                <a:solidFill>
                  <a:srgbClr val="C00000"/>
                </a:solidFill>
              </a:rPr>
              <a:t>không</a:t>
            </a:r>
            <a:r>
              <a:rPr lang="vi-VN" u="sng" dirty="0" smtClean="0">
                <a:solidFill>
                  <a:srgbClr val="C00000"/>
                </a:solidFill>
              </a:rPr>
              <a:t> thoả ràng buộc</a:t>
            </a:r>
            <a:r>
              <a:rPr lang="vi-VN" dirty="0" smtClean="0">
                <a:solidFill>
                  <a:srgbClr val="C00000"/>
                </a:solidFill>
              </a:rPr>
              <a:t>)</a:t>
            </a:r>
            <a:endParaRPr lang="en-US" dirty="0" smtClean="0">
              <a:solidFill>
                <a:srgbClr val="C00000"/>
              </a:solidFill>
            </a:endParaRPr>
          </a:p>
          <a:p>
            <a:pPr marL="274320" indent="-274320" eaLnBrk="1" fontAlgn="auto" hangingPunct="1">
              <a:spcAft>
                <a:spcPts val="0"/>
              </a:spcAft>
              <a:buFont typeface="Wingdings" pitchFamily="2" charset="2"/>
              <a:buNone/>
              <a:defRPr/>
            </a:pPr>
            <a:r>
              <a:rPr lang="vi-VN" dirty="0" smtClean="0"/>
              <a:t>		return </a:t>
            </a:r>
            <a:r>
              <a:rPr lang="en-US" dirty="0" smtClean="0"/>
              <a:t>false</a:t>
            </a:r>
            <a:r>
              <a:rPr lang="vi-VN" dirty="0" smtClean="0"/>
              <a:t>;		</a:t>
            </a:r>
            <a:endParaRPr lang="en-US" dirty="0" smtClean="0"/>
          </a:p>
          <a:p>
            <a:pPr marL="274320" indent="-274320" eaLnBrk="1" fontAlgn="auto" hangingPunct="1">
              <a:spcAft>
                <a:spcPts val="0"/>
              </a:spcAft>
              <a:buFont typeface="Wingdings" pitchFamily="2" charset="2"/>
              <a:buNone/>
              <a:defRPr/>
            </a:pPr>
            <a:r>
              <a:rPr lang="vi-VN" dirty="0" smtClean="0"/>
              <a:t>	gán giá trị tương ứng cho thuộc tính của lớp </a:t>
            </a:r>
            <a:endParaRPr lang="en-US" dirty="0" smtClean="0"/>
          </a:p>
          <a:p>
            <a:pPr marL="274320" indent="-274320" eaLnBrk="1" fontAlgn="auto" hangingPunct="1">
              <a:spcAft>
                <a:spcPts val="0"/>
              </a:spcAft>
              <a:buFont typeface="Wingdings" pitchFamily="2" charset="2"/>
              <a:buNone/>
              <a:defRPr/>
            </a:pPr>
            <a:r>
              <a:rPr lang="vi-VN" dirty="0" smtClean="0"/>
              <a:t>	return </a:t>
            </a:r>
            <a:r>
              <a:rPr lang="en-US" dirty="0" smtClean="0"/>
              <a:t>true</a:t>
            </a:r>
            <a:r>
              <a:rPr lang="vi-VN" dirty="0" smtClean="0"/>
              <a:t>;	 </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endParaRPr lang="en-US" b="1" u="sng" dirty="0"/>
          </a:p>
        </p:txBody>
      </p:sp>
      <p:sp>
        <p:nvSpPr>
          <p:cNvPr id="14339"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003138F-E42E-48CB-B0B1-840A4B12CC61}" type="slidenum">
              <a:rPr lang="en-US">
                <a:solidFill>
                  <a:srgbClr val="FFFFFF"/>
                </a:solidFill>
              </a:rPr>
              <a:pPr eaLnBrk="1" hangingPunct="1"/>
              <a:t>64</a:t>
            </a:fld>
            <a:endParaRPr lang="en-US">
              <a:solidFill>
                <a:srgbClr val="FFFFFF"/>
              </a:solidFill>
            </a:endParaRPr>
          </a:p>
        </p:txBody>
      </p:sp>
    </p:spTree>
    <p:extLst>
      <p:ext uri="{BB962C8B-B14F-4D97-AF65-F5344CB8AC3E}">
        <p14:creationId xmlns:p14="http://schemas.microsoft.com/office/powerpoint/2010/main" xmlns="" val="2787411438"/>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990600" y="457200"/>
            <a:ext cx="6934200" cy="6172200"/>
          </a:xfrm>
        </p:spPr>
        <p:txBody>
          <a:bodyPr rtlCol="0">
            <a:normAutofit fontScale="85000" lnSpcReduction="20000"/>
          </a:bodyPr>
          <a:lstStyle/>
          <a:p>
            <a:pPr marL="274320" indent="-274320" eaLnBrk="1" fontAlgn="auto" hangingPunct="1">
              <a:spcAft>
                <a:spcPts val="0"/>
              </a:spcAft>
              <a:buFont typeface="Wingdings" pitchFamily="2" charset="2"/>
              <a:buNone/>
              <a:defRPr/>
            </a:pPr>
            <a:r>
              <a:rPr lang="en-US" dirty="0" smtClean="0"/>
              <a:t>public </a:t>
            </a:r>
            <a:r>
              <a:rPr lang="en-US" dirty="0" err="1" smtClean="0"/>
              <a:t>bool</a:t>
            </a:r>
            <a:r>
              <a:rPr lang="vi-VN" dirty="0" smtClean="0"/>
              <a:t> CapNhatX(int xx)</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if(!KiemTraX(xx))</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return </a:t>
            </a:r>
            <a:r>
              <a:rPr lang="en-US" dirty="0" smtClean="0"/>
              <a:t>false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x=xx;</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return </a:t>
            </a:r>
            <a:r>
              <a:rPr lang="en-US" dirty="0" smtClean="0"/>
              <a:t>true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r>
              <a:rPr lang="en-US" dirty="0" smtClean="0"/>
              <a:t>public </a:t>
            </a:r>
            <a:r>
              <a:rPr lang="en-US" dirty="0" err="1" smtClean="0"/>
              <a:t>bool</a:t>
            </a:r>
            <a:r>
              <a:rPr lang="vi-VN" dirty="0" smtClean="0"/>
              <a:t> CapNhatM(int mm)</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if(!KiemTra1(mm, Goc))</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return </a:t>
            </a:r>
            <a:r>
              <a:rPr lang="en-US" dirty="0" smtClean="0"/>
              <a:t>false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m=mm;</a:t>
            </a:r>
            <a:endParaRPr lang="en-US" dirty="0" smtClean="0"/>
          </a:p>
          <a:p>
            <a:pPr marL="274320" indent="-274320" eaLnBrk="1" fontAlgn="auto" hangingPunct="1">
              <a:spcAft>
                <a:spcPts val="0"/>
              </a:spcAft>
              <a:buFont typeface="Wingdings" pitchFamily="2" charset="2"/>
              <a:buNone/>
              <a:defRPr/>
            </a:pPr>
            <a:r>
              <a:rPr lang="vi-VN" dirty="0" smtClean="0"/>
              <a:t>	</a:t>
            </a:r>
            <a:r>
              <a:rPr lang="en-US" dirty="0" smtClean="0"/>
              <a:t>	</a:t>
            </a:r>
            <a:r>
              <a:rPr lang="vi-VN" dirty="0" smtClean="0"/>
              <a:t>return </a:t>
            </a:r>
            <a:r>
              <a:rPr lang="en-US" dirty="0" smtClean="0"/>
              <a:t>true</a:t>
            </a:r>
            <a:r>
              <a:rPr lang="vi-VN" dirty="0" smtClean="0"/>
              <a:t>;</a:t>
            </a:r>
            <a:endParaRPr lang="en-US" dirty="0" smtClean="0"/>
          </a:p>
          <a:p>
            <a:pPr marL="274320" indent="-274320" eaLnBrk="1" fontAlgn="auto" hangingPunct="1">
              <a:spcAft>
                <a:spcPts val="0"/>
              </a:spcAft>
              <a:buFont typeface="Wingdings" pitchFamily="2" charset="2"/>
              <a:buNone/>
              <a:defRPr/>
            </a:pPr>
            <a:r>
              <a:rPr lang="vi-VN" dirty="0" smtClean="0"/>
              <a:t>}</a:t>
            </a:r>
            <a:endParaRPr lang="en-US" dirty="0" smtClean="0"/>
          </a:p>
          <a:p>
            <a:pPr marL="274320" indent="-274320" eaLnBrk="1" fontAlgn="auto" hangingPunct="1">
              <a:spcAft>
                <a:spcPts val="0"/>
              </a:spcAft>
              <a:buFont typeface="Wingdings" pitchFamily="2" charset="2"/>
              <a:buNone/>
              <a:defRPr/>
            </a:pPr>
            <a:endParaRPr lang="en-US" dirty="0" smtClean="0"/>
          </a:p>
        </p:txBody>
      </p:sp>
      <p:sp>
        <p:nvSpPr>
          <p:cNvPr id="15363" name="Slide Number Placeholder 3"/>
          <p:cNvSpPr>
            <a:spLocks noGrp="1"/>
          </p:cNvSpPr>
          <p:nvPr>
            <p:ph type="sldNum" sz="quarter" idx="4294967295"/>
          </p:nvPr>
        </p:nvSpPr>
        <p:spPr bwMode="auto">
          <a:xfrm>
            <a:off x="6553200" y="6356350"/>
            <a:ext cx="21336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C6EFDA6B-306C-4FF0-AC4C-7526334C1425}" type="slidenum">
              <a:rPr lang="en-US">
                <a:solidFill>
                  <a:srgbClr val="FFFFFF"/>
                </a:solidFill>
              </a:rPr>
              <a:pPr eaLnBrk="1" hangingPunct="1"/>
              <a:t>65</a:t>
            </a:fld>
            <a:endParaRPr lang="en-US">
              <a:solidFill>
                <a:srgbClr val="FFFFFF"/>
              </a:solidFill>
            </a:endParaRPr>
          </a:p>
        </p:txBody>
      </p:sp>
    </p:spTree>
    <p:extLst>
      <p:ext uri="{BB962C8B-B14F-4D97-AF65-F5344CB8AC3E}">
        <p14:creationId xmlns:p14="http://schemas.microsoft.com/office/powerpoint/2010/main" xmlns="" val="204180328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mph" presetSubtype="10" repeatCount="indefinite" fill="hold" nodeType="withEffect">
                                  <p:stCondLst>
                                    <p:cond delay="0"/>
                                  </p:stCondLst>
                                  <p:childTnLst>
                                    <p:animClr clrSpc="hsl" dir="ccw">
                                      <p:cBhvr override="childStyle">
                                        <p:cTn id="6" dur="1000" fill="hold"/>
                                        <p:tgtEl>
                                          <p:spTgt spid="3">
                                            <p:txEl>
                                              <p:pRg st="2" end="2"/>
                                            </p:txEl>
                                          </p:spTgt>
                                        </p:tgtEl>
                                        <p:attrNameLst>
                                          <p:attrName>style.color</p:attrName>
                                        </p:attrNameLst>
                                      </p:cBhvr>
                                      <p:to>
                                        <a:srgbClr val="D4380E"/>
                                      </p:to>
                                    </p:animClr>
                                  </p:childTnLst>
                                </p:cTn>
                              </p:par>
                              <p:par>
                                <p:cTn id="7" presetID="3" presetClass="emph" presetSubtype="10" repeatCount="indefinite" fill="hold" nodeType="withEffect">
                                  <p:stCondLst>
                                    <p:cond delay="0"/>
                                  </p:stCondLst>
                                  <p:childTnLst>
                                    <p:animClr clrSpc="hsl" dir="ccw">
                                      <p:cBhvr override="childStyle">
                                        <p:cTn id="8" dur="1000" fill="hold"/>
                                        <p:tgtEl>
                                          <p:spTgt spid="3">
                                            <p:txEl>
                                              <p:pRg st="3" end="3"/>
                                            </p:txEl>
                                          </p:spTgt>
                                        </p:tgtEl>
                                        <p:attrNameLst>
                                          <p:attrName>style.color</p:attrName>
                                        </p:attrNameLst>
                                      </p:cBhvr>
                                      <p:to>
                                        <a:srgbClr val="D4380E"/>
                                      </p:to>
                                    </p:animClr>
                                  </p:childTnLst>
                                </p:cTn>
                              </p:par>
                              <p:par>
                                <p:cTn id="9" presetID="3" presetClass="emph" presetSubtype="2" repeatCount="indefinite" fill="hold" nodeType="withEffect">
                                  <p:stCondLst>
                                    <p:cond delay="0"/>
                                  </p:stCondLst>
                                  <p:childTnLst>
                                    <p:animClr clrSpc="rgb" dir="cw">
                                      <p:cBhvr override="childStyle">
                                        <p:cTn id="10" dur="1000" fill="hold"/>
                                        <p:tgtEl>
                                          <p:spTgt spid="3">
                                            <p:txEl>
                                              <p:pRg st="9" end="9"/>
                                            </p:txEl>
                                          </p:spTgt>
                                        </p:tgtEl>
                                        <p:attrNameLst>
                                          <p:attrName>style.color</p:attrName>
                                        </p:attrNameLst>
                                      </p:cBhvr>
                                      <p:to>
                                        <a:srgbClr val="D4380E"/>
                                      </p:to>
                                    </p:animClr>
                                  </p:childTnLst>
                                </p:cTn>
                              </p:par>
                              <p:par>
                                <p:cTn id="11" presetID="3" presetClass="emph" presetSubtype="2" repeatCount="indefinite" fill="hold" nodeType="withEffect">
                                  <p:stCondLst>
                                    <p:cond delay="0"/>
                                  </p:stCondLst>
                                  <p:childTnLst>
                                    <p:animClr clrSpc="rgb" dir="cw">
                                      <p:cBhvr override="childStyle">
                                        <p:cTn id="12" dur="1000" fill="hold"/>
                                        <p:tgtEl>
                                          <p:spTgt spid="3">
                                            <p:txEl>
                                              <p:pRg st="10" end="10"/>
                                            </p:txEl>
                                          </p:spTgt>
                                        </p:tgtEl>
                                        <p:attrNameLst>
                                          <p:attrName>style.color</p:attrName>
                                        </p:attrNameLst>
                                      </p:cBhvr>
                                      <p:to>
                                        <a:srgbClr val="D4380E"/>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C171EAF-4B22-495E-A182-AC0DE10A11E5}" type="slidenum">
              <a:rPr lang="en-US">
                <a:solidFill>
                  <a:srgbClr val="FFFFFF"/>
                </a:solidFill>
              </a:rPr>
              <a:pPr eaLnBrk="1" hangingPunct="1"/>
              <a:t>66</a:t>
            </a:fld>
            <a:endParaRPr lang="en-US">
              <a:solidFill>
                <a:srgbClr val="FFFFFF"/>
              </a:solidFill>
            </a:endParaRPr>
          </a:p>
        </p:txBody>
      </p:sp>
      <p:sp>
        <p:nvSpPr>
          <p:cNvPr id="22531" name="Content Placeholder 2"/>
          <p:cNvSpPr>
            <a:spLocks noGrp="1"/>
          </p:cNvSpPr>
          <p:nvPr>
            <p:ph sz="quarter" idx="4294967295"/>
          </p:nvPr>
        </p:nvSpPr>
        <p:spPr>
          <a:xfrm>
            <a:off x="679938" y="1697160"/>
            <a:ext cx="8311662" cy="4719515"/>
          </a:xfrm>
          <a:prstGeom prst="rect">
            <a:avLst/>
          </a:prstGeom>
        </p:spPr>
        <p:txBody>
          <a:bodyPr/>
          <a:lstStyle/>
          <a:p>
            <a:pPr>
              <a:buNone/>
            </a:pPr>
            <a:r>
              <a:rPr lang="en-US" sz="3200" b="1" dirty="0" smtClean="0">
                <a:latin typeface="Times New Roman" panose="02020603050405020304" pitchFamily="18" charset="0"/>
                <a:cs typeface="Times New Roman" panose="02020603050405020304" pitchFamily="18" charset="0"/>
              </a:rPr>
              <a:t>1. </a:t>
            </a:r>
            <a:r>
              <a:rPr lang="vi-VN" sz="3200" b="1" dirty="0" smtClean="0">
                <a:latin typeface="Times New Roman" panose="02020603050405020304" pitchFamily="18" charset="0"/>
                <a:cs typeface="Times New Roman" panose="02020603050405020304" pitchFamily="18" charset="0"/>
              </a:rPr>
              <a:t>Nhóm kiểm tra ràng buộc</a:t>
            </a:r>
            <a:endParaRPr lang="en-US" sz="3200" dirty="0" smtClean="0">
              <a:latin typeface="Times New Roman" panose="02020603050405020304" pitchFamily="18" charset="0"/>
              <a:cs typeface="Times New Roman" panose="02020603050405020304" pitchFamily="18" charset="0"/>
            </a:endParaRPr>
          </a:p>
          <a:p>
            <a:pPr>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KiemTra</a:t>
            </a:r>
            <a:r>
              <a:rPr lang="en-US" sz="3200" dirty="0" smtClean="0">
                <a:latin typeface="Times New Roman" panose="02020603050405020304" pitchFamily="18" charset="0"/>
                <a:cs typeface="Times New Roman" panose="02020603050405020304" pitchFamily="18" charset="0"/>
              </a:rPr>
              <a:t>X</a:t>
            </a:r>
            <a:r>
              <a:rPr lang="vi-VN" sz="3200" dirty="0" smtClean="0">
                <a:latin typeface="Times New Roman" panose="02020603050405020304" pitchFamily="18" charset="0"/>
                <a:cs typeface="Times New Roman" panose="02020603050405020304" pitchFamily="18" charset="0"/>
              </a:rPr>
              <a:t>(int xx</a:t>
            </a:r>
            <a:r>
              <a:rPr lang="en-US" sz="3200" dirty="0" smtClean="0">
                <a:latin typeface="Times New Roman" panose="02020603050405020304" pitchFamily="18" charset="0"/>
                <a:cs typeface="Times New Roman" panose="02020603050405020304" pitchFamily="18" charset="0"/>
              </a:rPr>
              <a:t>);</a:t>
            </a:r>
          </a:p>
          <a:p>
            <a:pPr>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KiemTraY(int yy)</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US" sz="3200" b="1" dirty="0" smtClean="0">
                <a:latin typeface="Times New Roman" panose="02020603050405020304" pitchFamily="18" charset="0"/>
                <a:cs typeface="Times New Roman" panose="02020603050405020304" pitchFamily="18" charset="0"/>
              </a:rPr>
              <a:t>2. </a:t>
            </a:r>
            <a:r>
              <a:rPr lang="vi-VN" sz="3200" b="1" dirty="0" smtClean="0">
                <a:latin typeface="Times New Roman" panose="02020603050405020304" pitchFamily="18" charset="0"/>
                <a:cs typeface="Times New Roman" panose="02020603050405020304" pitchFamily="18" charset="0"/>
              </a:rPr>
              <a:t>Nhóm khởi tạo</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Nhap()</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KhoiTao (int xx, int yy, char cc)</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PhatSinh()</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a:t>VD1: </a:t>
            </a:r>
            <a:r>
              <a:rPr lang="vi-VN" sz="2800" dirty="0"/>
              <a:t>Thiết kế các hành động của lớp </a:t>
            </a:r>
            <a:r>
              <a:rPr lang="en-US" sz="2800" dirty="0" err="1" smtClean="0"/>
              <a:t>CDiemKT</a:t>
            </a:r>
            <a:endParaRPr lang="en-US" sz="2800" dirty="0"/>
          </a:p>
        </p:txBody>
      </p:sp>
    </p:spTree>
    <p:extLst>
      <p:ext uri="{BB962C8B-B14F-4D97-AF65-F5344CB8AC3E}">
        <p14:creationId xmlns:p14="http://schemas.microsoft.com/office/powerpoint/2010/main" xmlns="" val="422495400"/>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C171EAF-4B22-495E-A182-AC0DE10A11E5}" type="slidenum">
              <a:rPr lang="en-US">
                <a:solidFill>
                  <a:srgbClr val="FFFFFF"/>
                </a:solidFill>
              </a:rPr>
              <a:pPr eaLnBrk="1" hangingPunct="1"/>
              <a:t>67</a:t>
            </a:fld>
            <a:endParaRPr lang="en-US">
              <a:solidFill>
                <a:srgbClr val="FFFFFF"/>
              </a:solidFill>
            </a:endParaRPr>
          </a:p>
        </p:txBody>
      </p:sp>
      <p:sp>
        <p:nvSpPr>
          <p:cNvPr id="22531" name="Content Placeholder 2"/>
          <p:cNvSpPr>
            <a:spLocks noGrp="1"/>
          </p:cNvSpPr>
          <p:nvPr>
            <p:ph sz="quarter" idx="4294967295"/>
          </p:nvPr>
        </p:nvSpPr>
        <p:spPr>
          <a:xfrm>
            <a:off x="1143000" y="762001"/>
            <a:ext cx="7620000" cy="6096000"/>
          </a:xfrm>
          <a:prstGeom prst="rect">
            <a:avLst/>
          </a:prstGeom>
        </p:spPr>
        <p:txBody>
          <a:bodyPr>
            <a:noAutofit/>
          </a:bodyPr>
          <a:lstStyle/>
          <a:p>
            <a:pPr eaLnBrk="1" hangingPunct="1">
              <a:buFont typeface="Wingdings" panose="05000000000000000000" pitchFamily="2" charset="2"/>
              <a:buNone/>
            </a:pPr>
            <a:r>
              <a:rPr lang="en-US" sz="2800" b="1" dirty="0" smtClean="0">
                <a:latin typeface="Times New Roman" panose="02020603050405020304" pitchFamily="18" charset="0"/>
                <a:cs typeface="Times New Roman" panose="02020603050405020304" pitchFamily="18" charset="0"/>
              </a:rPr>
              <a:t>3. </a:t>
            </a:r>
            <a:r>
              <a:rPr lang="vi-VN" sz="2800" b="1" dirty="0" smtClean="0">
                <a:latin typeface="Times New Roman" panose="02020603050405020304" pitchFamily="18" charset="0"/>
                <a:cs typeface="Times New Roman" panose="02020603050405020304" pitchFamily="18" charset="0"/>
              </a:rPr>
              <a:t>Nhóm cập nhật</a:t>
            </a:r>
            <a:endParaRPr lang="en-US" sz="2800" b="1"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2800" dirty="0" smtClean="0">
                <a:latin typeface="Times New Roman" panose="02020603050405020304" pitchFamily="18" charset="0"/>
                <a:cs typeface="Times New Roman" panose="02020603050405020304" pitchFamily="18" charset="0"/>
              </a:rPr>
              <a:t>	//Trực tiếp</a:t>
            </a:r>
            <a:endParaRPr lang="en-US" sz="28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CapNhatX</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xx);</a:t>
            </a:r>
          </a:p>
          <a:p>
            <a:pPr eaLnBrk="1" hangingPunct="1">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public </a:t>
            </a:r>
            <a:r>
              <a:rPr lang="en-US" sz="2800" dirty="0" err="1" smtClean="0">
                <a:latin typeface="Times New Roman" panose="02020603050405020304" pitchFamily="18" charset="0"/>
                <a:cs typeface="Times New Roman" panose="02020603050405020304" pitchFamily="18" charset="0"/>
              </a:rPr>
              <a:t>bool</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CapNhatY</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yy</a:t>
            </a:r>
            <a:r>
              <a:rPr lang="en-US" sz="2800" dirty="0" smtClean="0">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r>
              <a:rPr lang="en-US" sz="2800" dirty="0">
                <a:latin typeface="Times New Roman" panose="02020603050405020304" pitchFamily="18" charset="0"/>
                <a:cs typeface="Times New Roman" panose="02020603050405020304" pitchFamily="18" charset="0"/>
              </a:rPr>
              <a:t>	</a:t>
            </a:r>
            <a:r>
              <a:rPr lang="en-US" sz="2800" smtClean="0">
                <a:latin typeface="Times New Roman" panose="02020603050405020304" pitchFamily="18" charset="0"/>
                <a:cs typeface="Times New Roman" panose="02020603050405020304" pitchFamily="18" charset="0"/>
              </a:rPr>
              <a:t>public void </a:t>
            </a:r>
            <a:r>
              <a:rPr lang="en-US" sz="2800" dirty="0" err="1" smtClean="0">
                <a:latin typeface="Times New Roman" panose="02020603050405020304" pitchFamily="18" charset="0"/>
                <a:cs typeface="Times New Roman" panose="02020603050405020304" pitchFamily="18" charset="0"/>
              </a:rPr>
              <a:t>CapNhatCh</a:t>
            </a:r>
            <a:r>
              <a:rPr lang="en-US" sz="2800" dirty="0" smtClean="0">
                <a:latin typeface="Times New Roman" panose="02020603050405020304" pitchFamily="18" charset="0"/>
                <a:cs typeface="Times New Roman" panose="02020603050405020304" pitchFamily="18" charset="0"/>
              </a:rPr>
              <a:t>(char c);</a:t>
            </a:r>
            <a:r>
              <a:rPr lang="vi-VN" sz="2800" dirty="0" smtClean="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US" sz="2800" i="1" dirty="0" smtClean="0">
                <a:solidFill>
                  <a:srgbClr val="0070C0"/>
                </a:solidFill>
                <a:latin typeface="Times New Roman" panose="02020603050405020304" pitchFamily="18" charset="0"/>
                <a:cs typeface="Times New Roman" panose="02020603050405020304" pitchFamily="18" charset="0"/>
              </a:rPr>
              <a:t>	</a:t>
            </a:r>
            <a:r>
              <a:rPr lang="vi-VN" sz="2800" dirty="0" smtClean="0">
                <a:latin typeface="Times New Roman" panose="02020603050405020304" pitchFamily="18" charset="0"/>
                <a:cs typeface="Times New Roman" panose="02020603050405020304" pitchFamily="18" charset="0"/>
              </a:rPr>
              <a:t>//Gián tiếp</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DichPhai(uint k);</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DichTrai(uint k);</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DichLen(uint k);</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DichXuong(uint k);</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DichXien1(uint k);</a:t>
            </a:r>
            <a:endParaRPr lang="en-US" sz="2800" dirty="0" smtClean="0">
              <a:latin typeface="Times New Roman" panose="02020603050405020304" pitchFamily="18" charset="0"/>
              <a:cs typeface="Times New Roman" panose="02020603050405020304" pitchFamily="18" charset="0"/>
            </a:endParaRPr>
          </a:p>
          <a:p>
            <a:pPr>
              <a:buNone/>
            </a:pPr>
            <a:r>
              <a:rPr lang="vi-VN" sz="2800" dirty="0" smtClean="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bool</a:t>
            </a:r>
            <a:r>
              <a:rPr lang="vi-VN" sz="2800" dirty="0" smtClean="0">
                <a:latin typeface="Times New Roman" panose="02020603050405020304" pitchFamily="18" charset="0"/>
                <a:cs typeface="Times New Roman" panose="02020603050405020304" pitchFamily="18" charset="0"/>
              </a:rPr>
              <a:t> D</a:t>
            </a:r>
            <a:r>
              <a:rPr lang="en-US" sz="2800" dirty="0" err="1" smtClean="0">
                <a:latin typeface="Times New Roman" panose="02020603050405020304" pitchFamily="18" charset="0"/>
                <a:cs typeface="Times New Roman" panose="02020603050405020304" pitchFamily="18" charset="0"/>
              </a:rPr>
              <a:t>i</a:t>
            </a:r>
            <a:r>
              <a:rPr lang="vi-VN" sz="2800" dirty="0" smtClean="0">
                <a:latin typeface="Times New Roman" panose="02020603050405020304" pitchFamily="18" charset="0"/>
                <a:cs typeface="Times New Roman" panose="02020603050405020304" pitchFamily="18" charset="0"/>
              </a:rPr>
              <a:t>chXien2(uint k);</a:t>
            </a:r>
            <a:endParaRPr lang="en-US" sz="28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2800" dirty="0" smtClean="0">
                <a:latin typeface="Times New Roman" panose="02020603050405020304" pitchFamily="18" charset="0"/>
                <a:cs typeface="Times New Roman" panose="02020603050405020304" pitchFamily="18" charset="0"/>
              </a:rPr>
              <a:t>	</a:t>
            </a:r>
            <a:endParaRPr lang="en-US" sz="28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a:t>VD1: </a:t>
            </a:r>
            <a:r>
              <a:rPr lang="vi-VN" sz="2800" dirty="0"/>
              <a:t>Thiết kế các hành động của lớp </a:t>
            </a:r>
            <a:r>
              <a:rPr lang="en-US" sz="2800" dirty="0" err="1" smtClean="0"/>
              <a:t>CDiemKT</a:t>
            </a:r>
            <a:endParaRPr lang="en-US" sz="2800" dirty="0"/>
          </a:p>
        </p:txBody>
      </p:sp>
    </p:spTree>
    <p:extLst>
      <p:ext uri="{BB962C8B-B14F-4D97-AF65-F5344CB8AC3E}">
        <p14:creationId xmlns:p14="http://schemas.microsoft.com/office/powerpoint/2010/main" xmlns="" val="412518962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761BC51-378E-495B-8CD5-2EF7993A0EFF}" type="slidenum">
              <a:rPr lang="en-US">
                <a:solidFill>
                  <a:srgbClr val="FFFFFF"/>
                </a:solidFill>
              </a:rPr>
              <a:pPr eaLnBrk="1" hangingPunct="1"/>
              <a:t>68</a:t>
            </a:fld>
            <a:endParaRPr lang="en-US">
              <a:solidFill>
                <a:srgbClr val="FFFFFF"/>
              </a:solidFill>
            </a:endParaRPr>
          </a:p>
        </p:txBody>
      </p:sp>
      <p:sp>
        <p:nvSpPr>
          <p:cNvPr id="24579" name="Content Placeholder 2"/>
          <p:cNvSpPr>
            <a:spLocks noGrp="1"/>
          </p:cNvSpPr>
          <p:nvPr>
            <p:ph sz="quarter" idx="4294967295"/>
          </p:nvPr>
        </p:nvSpPr>
        <p:spPr>
          <a:xfrm>
            <a:off x="685800" y="1676400"/>
            <a:ext cx="7924800" cy="5181600"/>
          </a:xfrm>
          <a:prstGeom prst="rect">
            <a:avLst/>
          </a:prstGeom>
        </p:spPr>
        <p:txBody>
          <a:bodyPr>
            <a:normAutofit fontScale="92500" lnSpcReduction="10000"/>
          </a:bodyPr>
          <a:lstStyle/>
          <a:p>
            <a:pPr eaLnBrk="1" hangingPunct="1">
              <a:buFont typeface="Wingdings" panose="05000000000000000000" pitchFamily="2" charset="2"/>
              <a:buNone/>
            </a:pPr>
            <a:r>
              <a:rPr lang="en-US" sz="3200" dirty="0" smtClean="0">
                <a:latin typeface="Times New Roman" panose="02020603050405020304" pitchFamily="18" charset="0"/>
                <a:cs typeface="Times New Roman" panose="02020603050405020304" pitchFamily="18" charset="0"/>
              </a:rPr>
              <a:t>4</a:t>
            </a:r>
            <a:r>
              <a:rPr lang="en-US" sz="3200" b="1" dirty="0" smtClean="0">
                <a:latin typeface="Times New Roman" panose="02020603050405020304" pitchFamily="18" charset="0"/>
                <a:cs typeface="Times New Roman" panose="02020603050405020304" pitchFamily="18" charset="0"/>
              </a:rPr>
              <a:t>. </a:t>
            </a:r>
            <a:r>
              <a:rPr lang="vi-VN" sz="3200" b="1" dirty="0" smtClean="0">
                <a:latin typeface="Times New Roman" panose="02020603050405020304" pitchFamily="18" charset="0"/>
                <a:cs typeface="Times New Roman" panose="02020603050405020304" pitchFamily="18" charset="0"/>
              </a:rPr>
              <a:t>Nhóm xử lý tính toán</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double </a:t>
            </a:r>
            <a:r>
              <a:rPr lang="vi-VN" sz="3200" dirty="0" smtClean="0">
                <a:latin typeface="Times New Roman" panose="02020603050405020304" pitchFamily="18" charset="0"/>
                <a:cs typeface="Times New Roman" panose="02020603050405020304" pitchFamily="18" charset="0"/>
              </a:rPr>
              <a:t>KhoangCach(</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M)</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KhoangCachX(</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M)</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KhoangCachY(</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M)</a:t>
            </a:r>
            <a:r>
              <a:rPr lang="en-US" sz="3200" dirty="0">
                <a:latin typeface="Times New Roman" panose="02020603050405020304" pitchFamily="18" charset="0"/>
                <a:cs typeface="Times New Roman" panose="02020603050405020304" pitchFamily="18" charset="0"/>
              </a:rPr>
              <a:t>;</a:t>
            </a:r>
            <a:r>
              <a:rPr lang="en-US" sz="3200" b="1" dirty="0" smtClean="0">
                <a:latin typeface="Times New Roman" panose="02020603050405020304" pitchFamily="18" charset="0"/>
                <a:cs typeface="Times New Roman" panose="02020603050405020304" pitchFamily="18" charset="0"/>
              </a:rPr>
              <a:t> </a:t>
            </a:r>
          </a:p>
          <a:p>
            <a:pPr>
              <a:buNone/>
            </a:pPr>
            <a:r>
              <a:rPr lang="en-US" sz="3200" b="1" dirty="0" smtClean="0">
                <a:latin typeface="Times New Roman" panose="02020603050405020304" pitchFamily="18" charset="0"/>
                <a:cs typeface="Times New Roman" panose="02020603050405020304" pitchFamily="18" charset="0"/>
              </a:rPr>
              <a:t>5. </a:t>
            </a:r>
            <a:r>
              <a:rPr lang="vi-VN" sz="3200" b="1" dirty="0" smtClean="0">
                <a:latin typeface="Times New Roman" panose="02020603050405020304" pitchFamily="18" charset="0"/>
                <a:cs typeface="Times New Roman" panose="02020603050405020304" pitchFamily="18" charset="0"/>
              </a:rPr>
              <a:t>Nhóm cung cấp thông tin</a:t>
            </a:r>
            <a:endParaRPr lang="en-US" sz="3200" dirty="0" smtClean="0">
              <a:latin typeface="Times New Roman" panose="02020603050405020304" pitchFamily="18" charset="0"/>
              <a:cs typeface="Times New Roman" panose="02020603050405020304" pitchFamily="18" charset="0"/>
            </a:endParaRPr>
          </a:p>
          <a:p>
            <a:pPr>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Xuat()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Xoa()</a:t>
            </a:r>
            <a:r>
              <a:rPr lang="en-US" sz="3200" dirty="0">
                <a:latin typeface="Times New Roman" panose="02020603050405020304" pitchFamily="18" charset="0"/>
                <a:cs typeface="Times New Roman" panose="02020603050405020304" pitchFamily="18" charset="0"/>
              </a:rPr>
              <a:t>;</a:t>
            </a:r>
          </a:p>
          <a:p>
            <a:pPr>
              <a:buNone/>
            </a:pP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GiaTriX</a:t>
            </a:r>
            <a:r>
              <a:rPr lang="en-US" sz="3200" dirty="0" smtClean="0">
                <a:latin typeface="Times New Roman" panose="02020603050405020304" pitchFamily="18" charset="0"/>
                <a:cs typeface="Times New Roman" panose="02020603050405020304" pitchFamily="18" charset="0"/>
              </a:rPr>
              <a:t>();</a:t>
            </a:r>
          </a:p>
          <a:p>
            <a:pPr>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GiaTriY</a:t>
            </a:r>
            <a:r>
              <a:rPr lang="en-US" sz="3200" dirty="0" smtClean="0">
                <a:latin typeface="Times New Roman" panose="02020603050405020304" pitchFamily="18" charset="0"/>
                <a:cs typeface="Times New Roman" panose="02020603050405020304" pitchFamily="18" charset="0"/>
              </a:rPr>
              <a:t>(); </a:t>
            </a:r>
          </a:p>
          <a:p>
            <a:pPr>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char </a:t>
            </a:r>
            <a:r>
              <a:rPr lang="en-US" sz="3200" dirty="0" err="1" smtClean="0">
                <a:latin typeface="Times New Roman" panose="02020603050405020304" pitchFamily="18" charset="0"/>
                <a:cs typeface="Times New Roman" panose="02020603050405020304" pitchFamily="18" charset="0"/>
              </a:rPr>
              <a:t>GiaTriCh</a:t>
            </a:r>
            <a:r>
              <a:rPr lang="en-US" sz="3200" dirty="0" smtClean="0">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685800" y="0"/>
            <a:ext cx="8153400" cy="914400"/>
          </a:xfrm>
        </p:spPr>
        <p:txBody>
          <a:bodyPr>
            <a:normAutofit/>
          </a:bodyPr>
          <a:lstStyle/>
          <a:p>
            <a:r>
              <a:rPr lang="en-US" sz="2800" dirty="0"/>
              <a:t>VD1: </a:t>
            </a:r>
            <a:r>
              <a:rPr lang="vi-VN" sz="2800" dirty="0"/>
              <a:t>Thiết kế các hành động của lớp </a:t>
            </a:r>
            <a:r>
              <a:rPr lang="en-US" sz="2800" dirty="0" err="1" smtClean="0"/>
              <a:t>CDiemKT</a:t>
            </a:r>
            <a:endParaRPr lang="en-US" sz="2800" dirty="0"/>
          </a:p>
        </p:txBody>
      </p:sp>
    </p:spTree>
    <p:extLst>
      <p:ext uri="{BB962C8B-B14F-4D97-AF65-F5344CB8AC3E}">
        <p14:creationId xmlns:p14="http://schemas.microsoft.com/office/powerpoint/2010/main" xmlns="" val="3992046396"/>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54E2CB8-A5E3-43AB-9148-A17C744578C9}" type="slidenum">
              <a:rPr lang="en-US">
                <a:solidFill>
                  <a:srgbClr val="FFFFFF"/>
                </a:solidFill>
              </a:rPr>
              <a:pPr eaLnBrk="1" hangingPunct="1"/>
              <a:t>69</a:t>
            </a:fld>
            <a:endParaRPr lang="en-US">
              <a:solidFill>
                <a:srgbClr val="FFFFFF"/>
              </a:solidFill>
            </a:endParaRPr>
          </a:p>
        </p:txBody>
      </p:sp>
      <p:sp>
        <p:nvSpPr>
          <p:cNvPr id="25603" name="Content Placeholder 2"/>
          <p:cNvSpPr>
            <a:spLocks noGrp="1"/>
          </p:cNvSpPr>
          <p:nvPr>
            <p:ph sz="quarter" idx="4294967295"/>
          </p:nvPr>
        </p:nvSpPr>
        <p:spPr>
          <a:xfrm>
            <a:off x="0" y="1371600"/>
            <a:ext cx="9296400" cy="5102225"/>
          </a:xfrm>
          <a:prstGeom prst="rect">
            <a:avLst/>
          </a:prstGeom>
        </p:spPr>
        <p:txBody>
          <a:bodyPr>
            <a:noAutofit/>
          </a:bodyPr>
          <a:lstStyle/>
          <a:p>
            <a:pPr marL="274320" indent="-274320">
              <a:buClr>
                <a:schemeClr val="accent6">
                  <a:lumMod val="75000"/>
                </a:schemeClr>
              </a:buClr>
              <a:buNone/>
              <a:defRPr/>
            </a:pPr>
            <a:r>
              <a:rPr lang="en-US" sz="3200" b="1" dirty="0" smtClean="0">
                <a:latin typeface="Times New Roman" panose="02020603050405020304" pitchFamily="18" charset="0"/>
                <a:cs typeface="Times New Roman" panose="02020603050405020304" pitchFamily="18" charset="0"/>
              </a:rPr>
              <a:t>1. </a:t>
            </a:r>
            <a:r>
              <a:rPr lang="vi-VN" sz="3200" b="1" dirty="0" smtClean="0">
                <a:latin typeface="Times New Roman" panose="02020603050405020304" pitchFamily="18" charset="0"/>
                <a:cs typeface="Times New Roman" panose="02020603050405020304" pitchFamily="18" charset="0"/>
              </a:rPr>
              <a:t>Nhóm </a:t>
            </a:r>
            <a:r>
              <a:rPr lang="vi-VN" sz="3200" b="1" dirty="0">
                <a:latin typeface="Times New Roman" panose="02020603050405020304" pitchFamily="18" charset="0"/>
                <a:cs typeface="Times New Roman" panose="02020603050405020304" pitchFamily="18" charset="0"/>
              </a:rPr>
              <a:t>kiểm tra ràng buộc</a:t>
            </a:r>
            <a:endParaRPr lang="en-US" sz="3200" dirty="0">
              <a:latin typeface="Times New Roman" panose="02020603050405020304" pitchFamily="18" charset="0"/>
              <a:cs typeface="Times New Roman" panose="02020603050405020304" pitchFamily="18" charset="0"/>
            </a:endParaRPr>
          </a:p>
          <a:p>
            <a:pPr marL="274320" indent="-274320">
              <a:buClr>
                <a:schemeClr val="accent6">
                  <a:lumMod val="75000"/>
                </a:schemeClr>
              </a:buClr>
              <a:buNone/>
              <a:defRPr/>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a:latin typeface="Times New Roman" panose="02020603050405020304" pitchFamily="18" charset="0"/>
                <a:cs typeface="Times New Roman" panose="02020603050405020304" pitchFamily="18" charset="0"/>
              </a:rPr>
              <a:t>bool</a:t>
            </a:r>
            <a:r>
              <a:rPr lang="vi-VN" sz="3200" dirty="0">
                <a:latin typeface="Times New Roman" panose="02020603050405020304" pitchFamily="18" charset="0"/>
                <a:cs typeface="Times New Roman" panose="02020603050405020304" pitchFamily="18" charset="0"/>
              </a:rPr>
              <a:t> KiemTraM(int mm</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4320" indent="-274320">
              <a:buClr>
                <a:schemeClr val="accent6">
                  <a:lumMod val="75000"/>
                </a:schemeClr>
              </a:buClr>
              <a:buNone/>
              <a:defRPr/>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a:latin typeface="Times New Roman" panose="02020603050405020304" pitchFamily="18" charset="0"/>
                <a:cs typeface="Times New Roman" panose="02020603050405020304" pitchFamily="18" charset="0"/>
              </a:rPr>
              <a:t>bool</a:t>
            </a:r>
            <a:r>
              <a:rPr lang="vi-VN" sz="3200" dirty="0">
                <a:latin typeface="Times New Roman" panose="02020603050405020304" pitchFamily="18" charset="0"/>
                <a:cs typeface="Times New Roman" panose="02020603050405020304" pitchFamily="18" charset="0"/>
              </a:rPr>
              <a:t> KiemTraN(int nn</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r>
              <a:rPr lang="en-US" sz="3200" b="1" dirty="0" smtClean="0">
                <a:latin typeface="Times New Roman" panose="02020603050405020304" pitchFamily="18" charset="0"/>
                <a:cs typeface="Times New Roman" panose="02020603050405020304" pitchFamily="18" charset="0"/>
              </a:rPr>
              <a:t>2. </a:t>
            </a:r>
            <a:r>
              <a:rPr lang="vi-VN" sz="3200" b="1" dirty="0" smtClean="0">
                <a:latin typeface="Times New Roman" panose="02020603050405020304" pitchFamily="18" charset="0"/>
                <a:cs typeface="Times New Roman" panose="02020603050405020304" pitchFamily="18" charset="0"/>
              </a:rPr>
              <a:t>Nhóm khởi tạo</a:t>
            </a:r>
            <a:endParaRPr lang="en-US" sz="3200" b="1"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Nhap()</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KhoiTao(</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M,int </a:t>
            </a:r>
            <a:r>
              <a:rPr lang="en-US" sz="3200" dirty="0" err="1" smtClean="0">
                <a:latin typeface="Times New Roman" panose="02020603050405020304" pitchFamily="18" charset="0"/>
                <a:cs typeface="Times New Roman" panose="02020603050405020304" pitchFamily="18" charset="0"/>
              </a:rPr>
              <a:t>cng</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int </a:t>
            </a:r>
            <a:r>
              <a:rPr lang="en-US" sz="3200" dirty="0" smtClean="0">
                <a:latin typeface="Times New Roman" panose="02020603050405020304" pitchFamily="18" charset="0"/>
                <a:cs typeface="Times New Roman" panose="02020603050405020304" pitchFamily="18" charset="0"/>
              </a:rPr>
              <a:t>cd</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KhoiTao(int x, int y, int </a:t>
            </a:r>
            <a:r>
              <a:rPr lang="en-US" sz="3200" dirty="0" err="1" smtClean="0">
                <a:latin typeface="Times New Roman" panose="02020603050405020304" pitchFamily="18" charset="0"/>
                <a:cs typeface="Times New Roman" panose="02020603050405020304" pitchFamily="18" charset="0"/>
              </a:rPr>
              <a:t>cng</a:t>
            </a:r>
            <a:r>
              <a:rPr lang="vi-VN" sz="3200" dirty="0" smtClean="0">
                <a:latin typeface="Times New Roman" panose="02020603050405020304" pitchFamily="18" charset="0"/>
                <a:cs typeface="Times New Roman" panose="02020603050405020304" pitchFamily="18" charset="0"/>
              </a:rPr>
              <a:t>, int </a:t>
            </a:r>
            <a:r>
              <a:rPr lang="en-US" sz="3200" dirty="0" smtClean="0">
                <a:latin typeface="Times New Roman" panose="02020603050405020304" pitchFamily="18" charset="0"/>
                <a:cs typeface="Times New Roman" panose="02020603050405020304" pitchFamily="18" charset="0"/>
              </a:rPr>
              <a:t>cd</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KhoiTao(</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X, </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Y)</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PhatSinh()</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smtClean="0"/>
              <a:t>VD2: </a:t>
            </a:r>
            <a:r>
              <a:rPr lang="vi-VN" sz="2800" dirty="0"/>
              <a:t>Thiết kế các hành động của lớp </a:t>
            </a:r>
            <a:r>
              <a:rPr lang="en-US" sz="2800" dirty="0" smtClean="0"/>
              <a:t>CHCN</a:t>
            </a:r>
            <a:endParaRPr lang="en-US" sz="2800" dirty="0"/>
          </a:p>
        </p:txBody>
      </p:sp>
    </p:spTree>
    <p:extLst>
      <p:ext uri="{BB962C8B-B14F-4D97-AF65-F5344CB8AC3E}">
        <p14:creationId xmlns:p14="http://schemas.microsoft.com/office/powerpoint/2010/main" xmlns="" val="303732867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295400"/>
            <a:ext cx="7886700" cy="5181600"/>
          </a:xfrm>
        </p:spPr>
        <p:txBody>
          <a:bodyPr>
            <a:noAutofit/>
          </a:bodyPr>
          <a:lstStyle/>
          <a:p>
            <a:pPr marL="80010" indent="0" algn="just" eaLnBrk="1" fontAlgn="auto" hangingPunct="1">
              <a:lnSpc>
                <a:spcPct val="150000"/>
              </a:lnSpc>
              <a:spcAft>
                <a:spcPts val="0"/>
              </a:spcAft>
              <a:buNone/>
              <a:defRPr/>
            </a:pPr>
            <a:r>
              <a:rPr lang="en-US" b="0" dirty="0" err="1" smtClean="0">
                <a:solidFill>
                  <a:schemeClr val="accent2">
                    <a:lumMod val="50000"/>
                  </a:schemeClr>
                </a:solidFill>
              </a:rPr>
              <a:t>Lập</a:t>
            </a:r>
            <a:r>
              <a:rPr lang="en-US" b="0" dirty="0" smtClean="0">
                <a:solidFill>
                  <a:schemeClr val="accent2">
                    <a:lumMod val="50000"/>
                  </a:schemeClr>
                </a:solidFill>
              </a:rPr>
              <a:t> </a:t>
            </a:r>
            <a:r>
              <a:rPr lang="en-US" b="0" dirty="0" err="1" smtClean="0">
                <a:solidFill>
                  <a:schemeClr val="accent2">
                    <a:lumMod val="50000"/>
                  </a:schemeClr>
                </a:solidFill>
              </a:rPr>
              <a:t>trình</a:t>
            </a:r>
            <a:r>
              <a:rPr lang="en-US" b="0" dirty="0" smtClean="0">
                <a:solidFill>
                  <a:schemeClr val="accent2">
                    <a:lumMod val="50000"/>
                  </a:schemeClr>
                </a:solidFill>
              </a:rPr>
              <a:t> </a:t>
            </a:r>
            <a:r>
              <a:rPr lang="en-US" b="0" dirty="0" err="1" smtClean="0">
                <a:solidFill>
                  <a:schemeClr val="accent2">
                    <a:lumMod val="50000"/>
                  </a:schemeClr>
                </a:solidFill>
              </a:rPr>
              <a:t>thủ</a:t>
            </a:r>
            <a:r>
              <a:rPr lang="en-US" b="0" dirty="0" smtClean="0">
                <a:solidFill>
                  <a:schemeClr val="accent2">
                    <a:lumMod val="50000"/>
                  </a:schemeClr>
                </a:solidFill>
              </a:rPr>
              <a:t> </a:t>
            </a:r>
            <a:r>
              <a:rPr lang="en-US" b="0" dirty="0" err="1" smtClean="0">
                <a:solidFill>
                  <a:schemeClr val="accent2">
                    <a:lumMod val="50000"/>
                  </a:schemeClr>
                </a:solidFill>
              </a:rPr>
              <a:t>tục</a:t>
            </a:r>
            <a:r>
              <a:rPr lang="en-US" b="0" dirty="0" smtClean="0">
                <a:solidFill>
                  <a:schemeClr val="accent2">
                    <a:lumMod val="50000"/>
                  </a:schemeClr>
                </a:solidFill>
              </a:rPr>
              <a:t> / </a:t>
            </a:r>
            <a:r>
              <a:rPr lang="en-US" b="0" dirty="0" err="1" smtClean="0">
                <a:solidFill>
                  <a:schemeClr val="accent2">
                    <a:lumMod val="50000"/>
                  </a:schemeClr>
                </a:solidFill>
              </a:rPr>
              <a:t>hàm</a:t>
            </a:r>
            <a:endParaRPr lang="en-US" b="0" dirty="0" smtClean="0">
              <a:solidFill>
                <a:schemeClr val="accent2">
                  <a:lumMod val="50000"/>
                </a:schemeClr>
              </a:solidFill>
            </a:endParaRPr>
          </a:p>
          <a:p>
            <a:pPr marL="471488" lvl="1" indent="-457200" algn="just" eaLnBrk="1" fontAlgn="auto" hangingPunct="1">
              <a:lnSpc>
                <a:spcPct val="150000"/>
              </a:lnSpc>
              <a:spcAft>
                <a:spcPts val="0"/>
              </a:spcAft>
              <a:defRPr/>
            </a:pPr>
            <a:r>
              <a:rPr lang="vi-VN" dirty="0">
                <a:solidFill>
                  <a:schemeClr val="accent2">
                    <a:lumMod val="50000"/>
                  </a:schemeClr>
                </a:solidFill>
              </a:rPr>
              <a:t>Chương trình là một hệ thống các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a:t>
            </a:r>
            <a:r>
              <a:rPr lang="vi-VN" dirty="0">
                <a:solidFill>
                  <a:schemeClr val="accent2">
                    <a:lumMod val="50000"/>
                  </a:schemeClr>
                </a:solidFill>
              </a:rPr>
              <a:t>. Mỗi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 </a:t>
            </a:r>
            <a:r>
              <a:rPr lang="vi-VN" dirty="0">
                <a:solidFill>
                  <a:schemeClr val="accent2">
                    <a:lumMod val="50000"/>
                  </a:schemeClr>
                </a:solidFill>
              </a:rPr>
              <a:t>là một dãy các lệnh.</a:t>
            </a:r>
          </a:p>
          <a:p>
            <a:pPr marL="471488" lvl="1" indent="-457200" algn="just" eaLnBrk="1" fontAlgn="auto" hangingPunct="1">
              <a:lnSpc>
                <a:spcPct val="150000"/>
              </a:lnSpc>
              <a:spcAft>
                <a:spcPts val="0"/>
              </a:spcAft>
              <a:defRPr/>
            </a:pPr>
            <a:r>
              <a:rPr lang="vi-VN" dirty="0">
                <a:solidFill>
                  <a:schemeClr val="accent2">
                    <a:lumMod val="50000"/>
                  </a:schemeClr>
                </a:solidFill>
              </a:rPr>
              <a:t>Lập trình là xác định xem chương trình gồm bao nhiêu thủ </a:t>
            </a:r>
            <a:r>
              <a:rPr lang="vi-VN" dirty="0" smtClean="0">
                <a:solidFill>
                  <a:schemeClr val="accent2">
                    <a:lumMod val="50000"/>
                  </a:schemeClr>
                </a:solidFill>
              </a:rPr>
              <a:t>tục</a:t>
            </a:r>
            <a:r>
              <a:rPr lang="en-US" dirty="0" smtClean="0">
                <a:solidFill>
                  <a:schemeClr val="accent2">
                    <a:lumMod val="50000"/>
                  </a:schemeClr>
                </a:solidFill>
              </a:rPr>
              <a:t>/ </a:t>
            </a:r>
            <a:r>
              <a:rPr lang="vi-VN" dirty="0" smtClean="0">
                <a:solidFill>
                  <a:schemeClr val="accent2">
                    <a:lumMod val="50000"/>
                  </a:schemeClr>
                </a:solidFill>
              </a:rPr>
              <a:t>hàm</a:t>
            </a:r>
            <a:r>
              <a:rPr lang="en-US" dirty="0" smtClean="0">
                <a:solidFill>
                  <a:schemeClr val="accent2">
                    <a:lumMod val="50000"/>
                  </a:schemeClr>
                </a:solidFill>
              </a:rPr>
              <a:t>.</a:t>
            </a:r>
          </a:p>
          <a:p>
            <a:pPr marL="471488" lvl="1" indent="-457200" algn="just" eaLnBrk="1" fontAlgn="auto" hangingPunct="1">
              <a:lnSpc>
                <a:spcPct val="150000"/>
              </a:lnSpc>
              <a:spcAft>
                <a:spcPts val="0"/>
              </a:spcAft>
              <a:defRPr/>
            </a:pPr>
            <a:r>
              <a:rPr lang="vi-VN" dirty="0">
                <a:solidFill>
                  <a:schemeClr val="accent2">
                    <a:lumMod val="50000"/>
                  </a:schemeClr>
                </a:solidFill>
              </a:rPr>
              <a:t>Kết quả là hệ thống cấu trúc và mối quan hệ giữa các hàm</a:t>
            </a:r>
            <a:r>
              <a:rPr lang="vi-VN" dirty="0" smtClean="0">
                <a:solidFill>
                  <a:schemeClr val="accent2">
                    <a:lumMod val="50000"/>
                  </a:schemeClr>
                </a:solidFill>
              </a:rPr>
              <a:t>/</a:t>
            </a:r>
            <a:r>
              <a:rPr lang="en-US" dirty="0" smtClean="0">
                <a:solidFill>
                  <a:schemeClr val="accent2">
                    <a:lumMod val="50000"/>
                  </a:schemeClr>
                </a:solidFill>
              </a:rPr>
              <a:t> </a:t>
            </a:r>
            <a:r>
              <a:rPr lang="vi-VN" dirty="0" smtClean="0">
                <a:solidFill>
                  <a:schemeClr val="accent2">
                    <a:lumMod val="50000"/>
                  </a:schemeClr>
                </a:solidFill>
              </a:rPr>
              <a:t>thủ tục</a:t>
            </a:r>
            <a:r>
              <a:rPr lang="en-US" dirty="0" smtClean="0">
                <a:solidFill>
                  <a:schemeClr val="accent2">
                    <a:lumMod val="50000"/>
                  </a:schemeClr>
                </a:solidFill>
              </a:rPr>
              <a:t>.</a:t>
            </a:r>
            <a:endParaRPr lang="vi-VN" dirty="0">
              <a:solidFill>
                <a:schemeClr val="accent2">
                  <a:lumMod val="50000"/>
                </a:schemeClr>
              </a:solidFill>
            </a:endParaRPr>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CA09BC05-8D61-4BFE-9760-5D9E5C8F6EED}" type="slidenum">
              <a:rPr lang="en-US">
                <a:solidFill>
                  <a:schemeClr val="bg1"/>
                </a:solidFill>
                <a:latin typeface="Verdana" panose="020B0604030504040204" pitchFamily="34" charset="0"/>
              </a:rPr>
              <a:pPr eaLnBrk="1" hangingPunct="1"/>
              <a:t>7</a:t>
            </a:fld>
            <a:endParaRPr lang="en-US">
              <a:solidFill>
                <a:schemeClr val="bg1"/>
              </a:solidFill>
              <a:latin typeface="Verdana" panose="020B0604030504040204" pitchFamily="34" charset="0"/>
            </a:endParaRPr>
          </a:p>
        </p:txBody>
      </p:sp>
    </p:spTree>
    <p:extLst>
      <p:ext uri="{BB962C8B-B14F-4D97-AF65-F5344CB8AC3E}">
        <p14:creationId xmlns:p14="http://schemas.microsoft.com/office/powerpoint/2010/main" xmlns="" val="3436007317"/>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54E2CB8-A5E3-43AB-9148-A17C744578C9}" type="slidenum">
              <a:rPr lang="en-US">
                <a:solidFill>
                  <a:srgbClr val="FFFFFF"/>
                </a:solidFill>
              </a:rPr>
              <a:pPr eaLnBrk="1" hangingPunct="1"/>
              <a:t>70</a:t>
            </a:fld>
            <a:endParaRPr lang="en-US">
              <a:solidFill>
                <a:srgbClr val="FFFFFF"/>
              </a:solidFill>
            </a:endParaRPr>
          </a:p>
        </p:txBody>
      </p:sp>
      <p:sp>
        <p:nvSpPr>
          <p:cNvPr id="25603" name="Content Placeholder 2"/>
          <p:cNvSpPr>
            <a:spLocks noGrp="1"/>
          </p:cNvSpPr>
          <p:nvPr>
            <p:ph sz="quarter" idx="4294967295"/>
          </p:nvPr>
        </p:nvSpPr>
        <p:spPr>
          <a:xfrm>
            <a:off x="685800" y="1676400"/>
            <a:ext cx="7924800" cy="4797425"/>
          </a:xfrm>
          <a:prstGeom prst="rect">
            <a:avLst/>
          </a:prstGeom>
        </p:spPr>
        <p:txBody>
          <a:bodyPr>
            <a:noAutofit/>
          </a:bodyPr>
          <a:lstStyle/>
          <a:p>
            <a:pPr eaLnBrk="1" hangingPunct="1">
              <a:buFont typeface="Wingdings" panose="05000000000000000000" pitchFamily="2" charset="2"/>
              <a:buNone/>
            </a:pPr>
            <a:r>
              <a:rPr lang="en-US" sz="3200" b="1" dirty="0" smtClean="0">
                <a:latin typeface="Times New Roman" panose="02020603050405020304" pitchFamily="18" charset="0"/>
                <a:cs typeface="Times New Roman" panose="02020603050405020304" pitchFamily="18" charset="0"/>
              </a:rPr>
              <a:t>3. </a:t>
            </a:r>
            <a:r>
              <a:rPr lang="vi-VN" sz="3200" b="1" dirty="0" smtClean="0">
                <a:latin typeface="Times New Roman" panose="02020603050405020304" pitchFamily="18" charset="0"/>
                <a:cs typeface="Times New Roman" panose="02020603050405020304" pitchFamily="18" charset="0"/>
              </a:rPr>
              <a:t>Nhóm cập nhật</a:t>
            </a:r>
            <a:endParaRPr lang="en-US" sz="3200" b="1"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//Trực tiếp</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bool</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CapNhatGoc</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CDiemKT</a:t>
            </a:r>
            <a:r>
              <a:rPr lang="en-US" sz="3200" dirty="0" smtClean="0">
                <a:latin typeface="Times New Roman" panose="02020603050405020304" pitchFamily="18" charset="0"/>
                <a:cs typeface="Times New Roman" panose="02020603050405020304" pitchFamily="18" charset="0"/>
              </a:rPr>
              <a:t> M);</a:t>
            </a:r>
          </a:p>
          <a:p>
            <a:pPr eaLnBrk="1" hangingPunct="1">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bool</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CapNhatNgang</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cng</a:t>
            </a:r>
            <a:r>
              <a:rPr lang="en-US" sz="3200" dirty="0" smtClean="0">
                <a:latin typeface="Times New Roman" panose="02020603050405020304" pitchFamily="18" charset="0"/>
                <a:cs typeface="Times New Roman" panose="02020603050405020304" pitchFamily="18" charset="0"/>
              </a:rPr>
              <a:t>);</a:t>
            </a:r>
          </a:p>
          <a:p>
            <a:pPr eaLnBrk="1" hangingPunct="1">
              <a:buFont typeface="Wingdings" panose="05000000000000000000" pitchFamily="2" charset="2"/>
              <a:buNone/>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bool</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CapNhatDung</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cd);</a:t>
            </a: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smtClean="0"/>
              <a:t>VD2: </a:t>
            </a:r>
            <a:r>
              <a:rPr lang="vi-VN" sz="2800" dirty="0"/>
              <a:t>Thiết kế các hành động của lớp </a:t>
            </a:r>
            <a:r>
              <a:rPr lang="en-US" sz="2800" dirty="0" smtClean="0"/>
              <a:t>CHCN</a:t>
            </a:r>
            <a:endParaRPr lang="en-US" sz="2800" dirty="0"/>
          </a:p>
        </p:txBody>
      </p:sp>
    </p:spTree>
    <p:extLst>
      <p:ext uri="{BB962C8B-B14F-4D97-AF65-F5344CB8AC3E}">
        <p14:creationId xmlns:p14="http://schemas.microsoft.com/office/powerpoint/2010/main" xmlns="" val="2234270441"/>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54E2CB8-A5E3-43AB-9148-A17C744578C9}" type="slidenum">
              <a:rPr lang="en-US">
                <a:solidFill>
                  <a:srgbClr val="FFFFFF"/>
                </a:solidFill>
              </a:rPr>
              <a:pPr eaLnBrk="1" hangingPunct="1"/>
              <a:t>71</a:t>
            </a:fld>
            <a:endParaRPr lang="en-US">
              <a:solidFill>
                <a:srgbClr val="FFFFFF"/>
              </a:solidFill>
            </a:endParaRPr>
          </a:p>
        </p:txBody>
      </p:sp>
      <p:sp>
        <p:nvSpPr>
          <p:cNvPr id="25603" name="Content Placeholder 2"/>
          <p:cNvSpPr>
            <a:spLocks noGrp="1"/>
          </p:cNvSpPr>
          <p:nvPr>
            <p:ph sz="quarter" idx="4294967295"/>
          </p:nvPr>
        </p:nvSpPr>
        <p:spPr>
          <a:xfrm>
            <a:off x="685800" y="685800"/>
            <a:ext cx="7924800" cy="6172200"/>
          </a:xfrm>
          <a:prstGeom prst="rect">
            <a:avLst/>
          </a:prstGeom>
        </p:spPr>
        <p:txBody>
          <a:bodyPr>
            <a:noAutofit/>
          </a:bodyPr>
          <a:lstStyle/>
          <a:p>
            <a:pPr eaLnBrk="1" hangingPunct="1">
              <a:lnSpc>
                <a:spcPct val="100000"/>
              </a:lnSpc>
              <a:spcBef>
                <a:spcPts val="0"/>
              </a:spcBef>
              <a:buFont typeface="Wingdings" panose="05000000000000000000" pitchFamily="2" charset="2"/>
              <a:buNone/>
            </a:pPr>
            <a:r>
              <a:rPr lang="en-US" sz="3200" b="1" dirty="0" smtClean="0">
                <a:latin typeface="Times New Roman" panose="02020603050405020304" pitchFamily="18" charset="0"/>
                <a:cs typeface="Times New Roman" panose="02020603050405020304" pitchFamily="18" charset="0"/>
              </a:rPr>
              <a:t>3. </a:t>
            </a:r>
            <a:r>
              <a:rPr lang="vi-VN" sz="3200" b="1" dirty="0" smtClean="0">
                <a:latin typeface="Times New Roman" panose="02020603050405020304" pitchFamily="18" charset="0"/>
                <a:cs typeface="Times New Roman" panose="02020603050405020304" pitchFamily="18" charset="0"/>
              </a:rPr>
              <a:t>Nhóm cập nhật</a:t>
            </a:r>
            <a:endParaRPr lang="en-US" sz="3200" b="1" dirty="0" smtClean="0">
              <a:latin typeface="Times New Roman" panose="02020603050405020304" pitchFamily="18" charset="0"/>
              <a:cs typeface="Times New Roman" panose="02020603050405020304" pitchFamily="18" charset="0"/>
            </a:endParaRPr>
          </a:p>
          <a:p>
            <a:pPr marL="273050" indent="-273050">
              <a:lnSpc>
                <a:spcPct val="100000"/>
              </a:lnSpc>
              <a:spcBef>
                <a:spcPts val="0"/>
              </a:spcBef>
              <a:spcAft>
                <a:spcPct val="0"/>
              </a:spcAft>
              <a:buNone/>
            </a:pPr>
            <a:r>
              <a:rPr lang="en-US" sz="3200" dirty="0">
                <a:latin typeface="Times New Roman" panose="02020603050405020304" pitchFamily="18" charset="0"/>
                <a:cs typeface="Times New Roman" panose="02020603050405020304" pitchFamily="18" charset="0"/>
              </a:rPr>
              <a:t>	</a:t>
            </a:r>
            <a:r>
              <a:rPr lang="vi-VN" sz="3200" dirty="0">
                <a:latin typeface="Times New Roman" panose="02020603050405020304" pitchFamily="18" charset="0"/>
                <a:cs typeface="Times New Roman" panose="02020603050405020304" pitchFamily="18" charset="0"/>
              </a:rPr>
              <a:t>//Gián tiếp</a:t>
            </a:r>
            <a:endParaRPr lang="en-US" sz="3200" dirty="0">
              <a:latin typeface="Times New Roman" panose="02020603050405020304" pitchFamily="18" charset="0"/>
              <a:cs typeface="Times New Roman" panose="02020603050405020304" pitchFamily="18" charset="0"/>
            </a:endParaRP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DichPhai(int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DichTrai(int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DichLen(int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DichXuong(int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TangNgang(int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GiamNgang(</a:t>
            </a:r>
            <a:r>
              <a:rPr lang="en-US" sz="3200" dirty="0" err="1" smtClean="0">
                <a:latin typeface="Times New Roman" panose="02020603050405020304" pitchFamily="18" charset="0"/>
                <a:cs typeface="Times New Roman" panose="02020603050405020304" pitchFamily="18" charset="0"/>
              </a:rPr>
              <a:t>i</a:t>
            </a:r>
            <a:r>
              <a:rPr lang="vi-VN" sz="3200" dirty="0">
                <a:latin typeface="Times New Roman" panose="02020603050405020304" pitchFamily="18" charset="0"/>
                <a:cs typeface="Times New Roman" panose="02020603050405020304" pitchFamily="18" charset="0"/>
              </a:rPr>
              <a:t>nt k</a:t>
            </a:r>
            <a:r>
              <a:rPr lang="vi-VN" sz="3200" dirty="0" smtClean="0">
                <a:latin typeface="Times New Roman" panose="02020603050405020304" pitchFamily="18" charset="0"/>
                <a:cs typeface="Times New Roman" panose="02020603050405020304" pitchFamily="18" charset="0"/>
              </a:rPr>
              <a: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273050" indent="-273050">
              <a:lnSpc>
                <a:spcPct val="100000"/>
              </a:lnSpc>
              <a:spcBef>
                <a:spcPts val="0"/>
              </a:spcBef>
              <a:spcAft>
                <a:spcPct val="0"/>
              </a:spcAft>
              <a:buNone/>
            </a:pP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TangDung(int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GiamDung(int </a:t>
            </a:r>
            <a:r>
              <a:rPr lang="vi-VN" sz="3200" dirty="0">
                <a:latin typeface="Times New Roman" panose="02020603050405020304" pitchFamily="18" charset="0"/>
                <a:cs typeface="Times New Roman" panose="02020603050405020304" pitchFamily="18" charset="0"/>
              </a:rPr>
              <a:t>k</a:t>
            </a:r>
            <a:r>
              <a:rPr lang="vi-VN" sz="3200" dirty="0" smtClean="0">
                <a:latin typeface="Times New Roman" panose="02020603050405020304" pitchFamily="18" charset="0"/>
                <a:cs typeface="Times New Roman" panose="02020603050405020304" pitchFamily="18" charset="0"/>
              </a:rPr>
              <a:t>)</a:t>
            </a:r>
            <a:r>
              <a:rPr lang="en-US" sz="3200" dirty="0" smtClean="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a:p>
            <a:pPr marL="273050" indent="-273050">
              <a:lnSpc>
                <a:spcPct val="100000"/>
              </a:lnSpc>
              <a:spcBef>
                <a:spcPts val="0"/>
              </a:spcBef>
              <a:spcAft>
                <a:spcPct val="0"/>
              </a:spcAft>
              <a:buNone/>
            </a:pPr>
            <a:r>
              <a:rPr lang="en-US" sz="3200" dirty="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bool</a:t>
            </a:r>
            <a:r>
              <a:rPr lang="vi-VN" sz="3200" dirty="0" smtClean="0">
                <a:latin typeface="Times New Roman" panose="02020603050405020304" pitchFamily="18" charset="0"/>
                <a:cs typeface="Times New Roman" panose="02020603050405020304" pitchFamily="18" charset="0"/>
              </a:rPr>
              <a:t> Xoay</a:t>
            </a:r>
            <a:r>
              <a:rPr lang="en-US" sz="3200" dirty="0" smtClean="0">
                <a:latin typeface="Times New Roman" panose="02020603050405020304" pitchFamily="18" charset="0"/>
                <a:cs typeface="Times New Roman" panose="02020603050405020304" pitchFamily="18" charset="0"/>
              </a:rPr>
              <a:t>T</a:t>
            </a:r>
            <a:r>
              <a:rPr lang="vi-VN" sz="3200" dirty="0" smtClean="0">
                <a:latin typeface="Times New Roman" panose="02020603050405020304" pitchFamily="18" charset="0"/>
                <a:cs typeface="Times New Roman" panose="02020603050405020304" pitchFamily="18" charset="0"/>
              </a:rPr>
              <a:t>huan()</a:t>
            </a:r>
            <a:r>
              <a:rPr lang="en-US" sz="3200" dirty="0">
                <a:latin typeface="Times New Roman" panose="02020603050405020304" pitchFamily="18" charset="0"/>
                <a:cs typeface="Times New Roman" panose="02020603050405020304" pitchFamily="18" charset="0"/>
              </a:rPr>
              <a:t>;</a:t>
            </a:r>
          </a:p>
          <a:p>
            <a:pPr marL="273050" indent="-273050">
              <a:lnSpc>
                <a:spcPct val="100000"/>
              </a:lnSpc>
              <a:spcBef>
                <a:spcPts val="0"/>
              </a:spcBef>
              <a:spcAft>
                <a:spcPct val="0"/>
              </a:spcAft>
              <a:buNone/>
            </a:pPr>
            <a:r>
              <a:rPr lang="vi-VN" sz="3200" dirty="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public </a:t>
            </a:r>
            <a:r>
              <a:rPr lang="vi-VN" sz="3200" dirty="0">
                <a:latin typeface="Times New Roman" panose="02020603050405020304" pitchFamily="18" charset="0"/>
                <a:cs typeface="Times New Roman" panose="02020603050405020304" pitchFamily="18" charset="0"/>
              </a:rPr>
              <a:t>void </a:t>
            </a:r>
            <a:r>
              <a:rPr lang="vi-VN" sz="3200" dirty="0" smtClean="0">
                <a:latin typeface="Times New Roman" panose="02020603050405020304" pitchFamily="18" charset="0"/>
                <a:cs typeface="Times New Roman" panose="02020603050405020304" pitchFamily="18" charset="0"/>
              </a:rPr>
              <a:t>Xoay</a:t>
            </a:r>
            <a:r>
              <a:rPr lang="en-US" sz="3200" dirty="0" smtClean="0">
                <a:latin typeface="Times New Roman" panose="02020603050405020304" pitchFamily="18" charset="0"/>
                <a:cs typeface="Times New Roman" panose="02020603050405020304" pitchFamily="18" charset="0"/>
              </a:rPr>
              <a:t>N</a:t>
            </a:r>
            <a:r>
              <a:rPr lang="vi-VN" sz="3200" dirty="0" smtClean="0">
                <a:latin typeface="Times New Roman" panose="02020603050405020304" pitchFamily="18" charset="0"/>
                <a:cs typeface="Times New Roman" panose="02020603050405020304" pitchFamily="18" charset="0"/>
              </a:rPr>
              <a:t>ghich()</a:t>
            </a:r>
            <a:r>
              <a:rPr lang="en-US" sz="3200" dirty="0">
                <a:latin typeface="Times New Roman" panose="02020603050405020304" pitchFamily="18" charset="0"/>
                <a:cs typeface="Times New Roman" panose="02020603050405020304" pitchFamily="18" charset="0"/>
              </a:rPr>
              <a:t>;</a:t>
            </a:r>
            <a:endParaRPr lang="en-US" sz="3200" b="1" dirty="0" smtClean="0">
              <a:latin typeface="Times New Roman" panose="02020603050405020304" pitchFamily="18" charset="0"/>
              <a:cs typeface="Times New Roman" panose="02020603050405020304" pitchFamily="18" charset="0"/>
            </a:endParaRPr>
          </a:p>
          <a:p>
            <a:pPr eaLnBrk="1" hangingPunct="1">
              <a:lnSpc>
                <a:spcPct val="100000"/>
              </a:lnSpc>
              <a:spcBef>
                <a:spcPts val="0"/>
              </a:spcBef>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endParaRPr lang="en-US" sz="3200" dirty="0" smtClean="0">
              <a:latin typeface="Times New Roman" panose="02020603050405020304" pitchFamily="18" charset="0"/>
              <a:cs typeface="Times New Roman" panose="02020603050405020304" pitchFamily="18" charset="0"/>
            </a:endParaRPr>
          </a:p>
          <a:p>
            <a:pPr eaLnBrk="1" hangingPunct="1">
              <a:lnSpc>
                <a:spcPct val="100000"/>
              </a:lnSpc>
              <a:spcBef>
                <a:spcPts val="0"/>
              </a:spcBef>
              <a:buFont typeface="Wingdings" panose="05000000000000000000" pitchFamily="2" charset="2"/>
              <a:buNone/>
            </a:pP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smtClean="0"/>
              <a:t>VD2: </a:t>
            </a:r>
            <a:r>
              <a:rPr lang="vi-VN" sz="2800" dirty="0"/>
              <a:t>Thiết kế các hành động của lớp </a:t>
            </a:r>
            <a:r>
              <a:rPr lang="en-US" sz="2800" dirty="0" smtClean="0"/>
              <a:t>CHCN</a:t>
            </a:r>
            <a:endParaRPr lang="en-US" sz="2800" dirty="0"/>
          </a:p>
        </p:txBody>
      </p:sp>
    </p:spTree>
    <p:extLst>
      <p:ext uri="{BB962C8B-B14F-4D97-AF65-F5344CB8AC3E}">
        <p14:creationId xmlns:p14="http://schemas.microsoft.com/office/powerpoint/2010/main" xmlns="" val="2289603250"/>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Content Placeholder 2"/>
          <p:cNvSpPr>
            <a:spLocks noGrp="1"/>
          </p:cNvSpPr>
          <p:nvPr>
            <p:ph sz="quarter" idx="4294967295"/>
          </p:nvPr>
        </p:nvSpPr>
        <p:spPr>
          <a:xfrm>
            <a:off x="457200" y="1676400"/>
            <a:ext cx="8458200" cy="4419600"/>
          </a:xfrm>
          <a:prstGeom prst="rect">
            <a:avLst/>
          </a:prstGeom>
        </p:spPr>
        <p:txBody>
          <a:bodyPr>
            <a:normAutofit/>
          </a:bodyPr>
          <a:lstStyle/>
          <a:p>
            <a:pPr eaLnBrk="1" hangingPunct="1">
              <a:buFont typeface="Wingdings" panose="05000000000000000000" pitchFamily="2" charset="2"/>
              <a:buNone/>
            </a:pPr>
            <a:r>
              <a:rPr lang="en-US" sz="3200" b="1" dirty="0" smtClean="0">
                <a:latin typeface="Times New Roman" panose="02020603050405020304" pitchFamily="18" charset="0"/>
                <a:cs typeface="Times New Roman" panose="02020603050405020304" pitchFamily="18" charset="0"/>
              </a:rPr>
              <a:t>	4. </a:t>
            </a:r>
            <a:r>
              <a:rPr lang="vi-VN" sz="3200" b="1" dirty="0" smtClean="0">
                <a:latin typeface="Times New Roman" panose="02020603050405020304" pitchFamily="18" charset="0"/>
                <a:cs typeface="Times New Roman" panose="02020603050405020304" pitchFamily="18" charset="0"/>
              </a:rPr>
              <a:t>Nhóm xử lý tính toán</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XetViTri(</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M);</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//-1: Bên trong, 0: Trên cạnh, 1: Bên ngoài</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KhoangCachX(</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vi-VN" sz="3200" dirty="0" smtClean="0">
                <a:latin typeface="Times New Roman" panose="02020603050405020304" pitchFamily="18" charset="0"/>
                <a:cs typeface="Times New Roman" panose="02020603050405020304" pitchFamily="18" charset="0"/>
              </a:rPr>
              <a:t> M);</a:t>
            </a:r>
            <a:endParaRPr lang="en-US" sz="3200" dirty="0" smtClean="0">
              <a:latin typeface="Times New Roman" panose="02020603050405020304" pitchFamily="18" charset="0"/>
              <a:cs typeface="Times New Roman" panose="02020603050405020304" pitchFamily="18" charset="0"/>
            </a:endParaRPr>
          </a:p>
          <a:p>
            <a:pPr eaLnBrk="1" hangingPunct="1">
              <a:buFont typeface="Wingdings" panose="05000000000000000000" pitchFamily="2" charset="2"/>
              <a:buNone/>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KhoangCachY(</a:t>
            </a:r>
            <a:r>
              <a:rPr lang="en-US" sz="3200" dirty="0" smtClean="0">
                <a:latin typeface="Times New Roman" panose="02020603050405020304" pitchFamily="18" charset="0"/>
                <a:cs typeface="Times New Roman" panose="02020603050405020304" pitchFamily="18" charset="0"/>
              </a:rPr>
              <a:t>C</a:t>
            </a:r>
            <a:r>
              <a:rPr lang="vi-VN" sz="3200" dirty="0" smtClean="0">
                <a:latin typeface="Times New Roman" panose="02020603050405020304" pitchFamily="18" charset="0"/>
                <a:cs typeface="Times New Roman" panose="02020603050405020304" pitchFamily="18" charset="0"/>
              </a:rPr>
              <a:t>D</a:t>
            </a:r>
            <a:r>
              <a:rPr lang="en-US" sz="3200" dirty="0" err="1" smtClean="0">
                <a:latin typeface="Times New Roman" panose="02020603050405020304" pitchFamily="18" charset="0"/>
                <a:cs typeface="Times New Roman" panose="02020603050405020304" pitchFamily="18" charset="0"/>
              </a:rPr>
              <a:t>iemKT</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M);</a:t>
            </a:r>
            <a:endParaRPr lang="en-US" sz="3200" dirty="0" smtClean="0">
              <a:latin typeface="Times New Roman" panose="02020603050405020304" pitchFamily="18" charset="0"/>
              <a:cs typeface="Times New Roman" panose="02020603050405020304" pitchFamily="18" charset="0"/>
            </a:endParaRPr>
          </a:p>
          <a:p>
            <a:pPr eaLnBrk="1" hangingPunct="1"/>
            <a:endParaRPr lang="en-US" sz="3200" dirty="0" smtClean="0">
              <a:latin typeface="Times New Roman" panose="02020603050405020304" pitchFamily="18" charset="0"/>
              <a:cs typeface="Times New Roman" panose="02020603050405020304" pitchFamily="18" charset="0"/>
            </a:endParaRPr>
          </a:p>
        </p:txBody>
      </p:sp>
      <p:sp>
        <p:nvSpPr>
          <p:cNvPr id="5" name="Title 1"/>
          <p:cNvSpPr>
            <a:spLocks noGrp="1"/>
          </p:cNvSpPr>
          <p:nvPr>
            <p:ph type="title"/>
          </p:nvPr>
        </p:nvSpPr>
        <p:spPr>
          <a:xfrm>
            <a:off x="685800" y="0"/>
            <a:ext cx="8153400" cy="914400"/>
          </a:xfrm>
        </p:spPr>
        <p:txBody>
          <a:bodyPr>
            <a:normAutofit/>
          </a:bodyPr>
          <a:lstStyle/>
          <a:p>
            <a:r>
              <a:rPr lang="en-US" sz="2800" dirty="0" smtClean="0"/>
              <a:t>VD2: </a:t>
            </a:r>
            <a:r>
              <a:rPr lang="vi-VN" sz="2800" dirty="0"/>
              <a:t>Thiết kế các hành động của lớp </a:t>
            </a:r>
            <a:r>
              <a:rPr lang="en-US" sz="2800" dirty="0" smtClean="0"/>
              <a:t>CHCN</a:t>
            </a:r>
            <a:endParaRPr lang="en-US" sz="2800" dirty="0"/>
          </a:p>
        </p:txBody>
      </p:sp>
    </p:spTree>
    <p:extLst>
      <p:ext uri="{BB962C8B-B14F-4D97-AF65-F5344CB8AC3E}">
        <p14:creationId xmlns:p14="http://schemas.microsoft.com/office/powerpoint/2010/main" xmlns="" val="4264153986"/>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2"/>
          <p:cNvSpPr>
            <a:spLocks noGrp="1"/>
          </p:cNvSpPr>
          <p:nvPr>
            <p:ph sz="quarter" idx="4294967295"/>
          </p:nvPr>
        </p:nvSpPr>
        <p:spPr>
          <a:xfrm>
            <a:off x="457200" y="1676400"/>
            <a:ext cx="7467600" cy="5105400"/>
          </a:xfrm>
          <a:prstGeom prst="rect">
            <a:avLst/>
          </a:prstGeom>
        </p:spPr>
        <p:txBody>
          <a:bodyPr rtlCol="0">
            <a:normAutofit lnSpcReduction="10000"/>
          </a:bodyPr>
          <a:lstStyle/>
          <a:p>
            <a:pPr marL="274320" indent="-274320" eaLnBrk="1" fontAlgn="auto" hangingPunct="1">
              <a:spcAft>
                <a:spcPts val="0"/>
              </a:spcAft>
              <a:buClr>
                <a:schemeClr val="accent6">
                  <a:lumMod val="75000"/>
                </a:schemeClr>
              </a:buClr>
              <a:buFont typeface="Wingdings" pitchFamily="2" charset="2"/>
              <a:buNone/>
              <a:defRPr/>
            </a:pPr>
            <a:r>
              <a:rPr lang="en-US" sz="3200" b="1" dirty="0" smtClean="0">
                <a:latin typeface="Times New Roman" panose="02020603050405020304" pitchFamily="18" charset="0"/>
                <a:cs typeface="Times New Roman" panose="02020603050405020304" pitchFamily="18" charset="0"/>
              </a:rPr>
              <a:t>	5. </a:t>
            </a:r>
            <a:r>
              <a:rPr lang="vi-VN" sz="3200" b="1" dirty="0" smtClean="0">
                <a:latin typeface="Times New Roman" panose="02020603050405020304" pitchFamily="18" charset="0"/>
                <a:cs typeface="Times New Roman" panose="02020603050405020304" pitchFamily="18" charset="0"/>
              </a:rPr>
              <a:t>Nhóm cung cấp thông tin</a:t>
            </a:r>
            <a:endParaRPr lang="en-US" sz="32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Xuat()</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void Xoa()</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CDiemKT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ToaDoGoc</a:t>
            </a:r>
            <a:r>
              <a:rPr lang="en-US" sz="32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ChieuNgang</a:t>
            </a:r>
            <a:r>
              <a:rPr lang="en-US" sz="32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public </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ChieuDung</a:t>
            </a:r>
            <a:r>
              <a:rPr lang="en-US" sz="3200" dirty="0" smtClean="0">
                <a:latin typeface="Times New Roman" panose="02020603050405020304" pitchFamily="18" charset="0"/>
                <a:cs typeface="Times New Roman" panose="02020603050405020304" pitchFamily="18" charset="0"/>
              </a:rPr>
              <a:t>();</a:t>
            </a:r>
          </a:p>
          <a:p>
            <a:pPr indent="-182880" eaLnBrk="1" fontAlgn="auto" hangingPunct="1">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int Chu</a:t>
            </a:r>
            <a:r>
              <a:rPr lang="en-US" sz="3200" dirty="0" smtClean="0">
                <a:latin typeface="Times New Roman" panose="02020603050405020304" pitchFamily="18" charset="0"/>
                <a:cs typeface="Times New Roman" panose="02020603050405020304" pitchFamily="18" charset="0"/>
              </a:rPr>
              <a:t>V</a:t>
            </a:r>
            <a:r>
              <a:rPr lang="vi-VN" sz="3200" dirty="0" smtClean="0">
                <a:latin typeface="Times New Roman" panose="02020603050405020304" pitchFamily="18" charset="0"/>
                <a:cs typeface="Times New Roman" panose="02020603050405020304" pitchFamily="18" charset="0"/>
              </a:rPr>
              <a:t>i()</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a:t>
            </a:r>
            <a:r>
              <a:rPr lang="vi-VN" sz="3200" dirty="0" smtClean="0">
                <a:latin typeface="Times New Roman" panose="02020603050405020304" pitchFamily="18" charset="0"/>
                <a:cs typeface="Times New Roman" panose="02020603050405020304" pitchFamily="18" charset="0"/>
              </a:rPr>
              <a:t>long DienTich()</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public double </a:t>
            </a:r>
            <a:r>
              <a:rPr lang="vi-VN" sz="3200" dirty="0" smtClean="0">
                <a:latin typeface="Times New Roman" panose="02020603050405020304" pitchFamily="18" charset="0"/>
                <a:cs typeface="Times New Roman" panose="02020603050405020304" pitchFamily="18" charset="0"/>
              </a:rPr>
              <a:t>DuongCheo()</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85800" y="0"/>
            <a:ext cx="8153400" cy="914400"/>
          </a:xfrm>
        </p:spPr>
        <p:txBody>
          <a:bodyPr>
            <a:normAutofit/>
          </a:bodyPr>
          <a:lstStyle/>
          <a:p>
            <a:r>
              <a:rPr lang="en-US" sz="2800" dirty="0" smtClean="0"/>
              <a:t>VD2: </a:t>
            </a:r>
            <a:r>
              <a:rPr lang="vi-VN" sz="2800" dirty="0"/>
              <a:t>Thiết kế các hành động của lớp </a:t>
            </a:r>
            <a:r>
              <a:rPr lang="en-US" sz="2800" dirty="0" smtClean="0"/>
              <a:t>CHCN</a:t>
            </a:r>
            <a:endParaRPr lang="en-US" sz="2800" dirty="0"/>
          </a:p>
        </p:txBody>
      </p:sp>
    </p:spTree>
    <p:extLst>
      <p:ext uri="{BB962C8B-B14F-4D97-AF65-F5344CB8AC3E}">
        <p14:creationId xmlns:p14="http://schemas.microsoft.com/office/powerpoint/2010/main" xmlns="" val="982461427"/>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20040" indent="-320040" eaLnBrk="1" fontAlgn="auto" hangingPunct="1">
              <a:spcAft>
                <a:spcPts val="0"/>
              </a:spcAft>
              <a:buClr>
                <a:schemeClr val="accent6">
                  <a:lumMod val="75000"/>
                </a:schemeClr>
              </a:buClr>
              <a:defRPr/>
            </a:pPr>
            <a:r>
              <a:rPr lang="en-US" dirty="0" err="1" smtClean="0"/>
              <a:t>Bài</a:t>
            </a:r>
            <a:r>
              <a:rPr lang="en-US" dirty="0" smtClean="0"/>
              <a:t> </a:t>
            </a:r>
            <a:r>
              <a:rPr lang="en-US" dirty="0" err="1" smtClean="0"/>
              <a:t>tập</a:t>
            </a:r>
            <a:endParaRPr lang="en-US" dirty="0"/>
          </a:p>
        </p:txBody>
      </p:sp>
      <p:sp>
        <p:nvSpPr>
          <p:cNvPr id="33795" name="Content Placeholder 2"/>
          <p:cNvSpPr>
            <a:spLocks noGrp="1"/>
          </p:cNvSpPr>
          <p:nvPr>
            <p:ph sz="quarter" idx="4294967295"/>
          </p:nvPr>
        </p:nvSpPr>
        <p:spPr>
          <a:xfrm>
            <a:off x="628650" y="1752600"/>
            <a:ext cx="7886700" cy="4495800"/>
          </a:xfrm>
          <a:prstGeom prst="rect">
            <a:avLst/>
          </a:prstGeom>
        </p:spPr>
        <p:txBody>
          <a:bodyPr rtlCol="0">
            <a:noAutofit/>
          </a:bodyPr>
          <a:lstStyle/>
          <a:p>
            <a:pPr marL="274320" indent="-274320" eaLnBrk="1" fontAlgn="auto" hangingPunct="1">
              <a:lnSpc>
                <a:spcPct val="150000"/>
              </a:lnSpc>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Thiết kế các </a:t>
            </a:r>
            <a:r>
              <a:rPr lang="en-US" sz="3200" dirty="0" err="1" smtClean="0">
                <a:latin typeface="Times New Roman" panose="02020603050405020304" pitchFamily="18" charset="0"/>
                <a:cs typeface="Times New Roman" panose="02020603050405020304" pitchFamily="18" charset="0"/>
              </a:rPr>
              <a:t>hành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động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lớp sau:</a:t>
            </a:r>
            <a:endParaRPr lang="en-US" sz="3200" dirty="0" smtClean="0">
              <a:latin typeface="Times New Roman" panose="02020603050405020304" pitchFamily="18" charset="0"/>
              <a:cs typeface="Times New Roman" panose="02020603050405020304" pitchFamily="18" charset="0"/>
            </a:endParaRP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a:t>
            </a: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Lớp </a:t>
            </a:r>
            <a:r>
              <a:rPr lang="en-US" sz="3200" dirty="0" err="1" smtClean="0">
                <a:latin typeface="Times New Roman" panose="02020603050405020304" pitchFamily="18" charset="0"/>
                <a:cs typeface="Times New Roman" panose="02020603050405020304" pitchFamily="18" charset="0"/>
              </a:rPr>
              <a:t>thời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gian</a:t>
            </a:r>
            <a:r>
              <a:rPr lang="vi-VN"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CTime</a:t>
            </a:r>
            <a:r>
              <a:rPr lang="en-US" sz="3200" dirty="0" smtClean="0">
                <a:latin typeface="Times New Roman" panose="02020603050405020304" pitchFamily="18" charset="0"/>
                <a:cs typeface="Times New Roman" panose="02020603050405020304" pitchFamily="18" charset="0"/>
              </a:rPr>
              <a:t>)</a:t>
            </a: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Lớp </a:t>
            </a:r>
            <a:r>
              <a:rPr lang="en-US" sz="3200" dirty="0" err="1" smtClean="0">
                <a:latin typeface="Times New Roman" panose="02020603050405020304" pitchFamily="18" charset="0"/>
                <a:cs typeface="Times New Roman" panose="02020603050405020304" pitchFamily="18" charset="0"/>
              </a:rPr>
              <a:t>ngày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năm</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CDate</a:t>
            </a:r>
            <a:r>
              <a:rPr lang="vi-VN" sz="320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472346610"/>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smtClean="0"/>
              <a:t>Cài</a:t>
            </a:r>
            <a:r>
              <a:rPr lang="en-US" dirty="0" smtClean="0"/>
              <a:t> </a:t>
            </a:r>
            <a:r>
              <a:rPr lang="en-US" dirty="0" err="1" smtClean="0"/>
              <a:t>đặt</a:t>
            </a:r>
            <a:r>
              <a:rPr lang="en-US" dirty="0" smtClean="0"/>
              <a:t> </a:t>
            </a:r>
            <a:r>
              <a:rPr lang="en-US" dirty="0" err="1" smtClean="0"/>
              <a:t>phương</a:t>
            </a:r>
            <a:r>
              <a:rPr lang="en-US" dirty="0" smtClean="0"/>
              <a:t> </a:t>
            </a:r>
            <a:r>
              <a:rPr lang="en-US" dirty="0" err="1" smtClean="0"/>
              <a:t>thức</a:t>
            </a:r>
            <a:endParaRPr lang="en-US" dirty="0"/>
          </a:p>
        </p:txBody>
      </p:sp>
      <p:sp>
        <p:nvSpPr>
          <p:cNvPr id="3" name="Content Placeholder 2"/>
          <p:cNvSpPr>
            <a:spLocks noGrp="1"/>
          </p:cNvSpPr>
          <p:nvPr>
            <p:ph idx="1"/>
          </p:nvPr>
        </p:nvSpPr>
        <p:spPr>
          <a:xfrm>
            <a:off x="628650" y="1600200"/>
            <a:ext cx="8515350" cy="5257801"/>
          </a:xfrm>
        </p:spPr>
        <p:txBody>
          <a:bodyPr>
            <a:normAutofit/>
          </a:bodyPr>
          <a:lstStyle/>
          <a:p>
            <a:pPr algn="just">
              <a:lnSpc>
                <a:spcPct val="150000"/>
              </a:lnSpc>
            </a:pPr>
            <a:r>
              <a:rPr lang="en-US" dirty="0" err="1" smtClean="0"/>
              <a:t>Truy</a:t>
            </a:r>
            <a:r>
              <a:rPr lang="en-US" dirty="0" smtClean="0"/>
              <a:t> </a:t>
            </a:r>
            <a:r>
              <a:rPr lang="en-US" dirty="0" err="1" smtClean="0"/>
              <a:t>xuất</a:t>
            </a:r>
            <a:r>
              <a:rPr lang="en-US" dirty="0" smtClean="0"/>
              <a:t> </a:t>
            </a:r>
            <a:r>
              <a:rPr lang="en-US" dirty="0" err="1" smtClean="0"/>
              <a:t>và</a:t>
            </a:r>
            <a:r>
              <a:rPr lang="en-US" dirty="0" smtClean="0"/>
              <a:t> </a:t>
            </a:r>
            <a:r>
              <a:rPr lang="en-US" dirty="0" err="1" smtClean="0"/>
              <a:t>cập</a:t>
            </a:r>
            <a:r>
              <a:rPr lang="en-US" dirty="0" smtClean="0"/>
              <a:t> </a:t>
            </a:r>
            <a:r>
              <a:rPr lang="en-US" dirty="0" err="1" smtClean="0"/>
              <a:t>nhật</a:t>
            </a:r>
            <a:r>
              <a:rPr lang="en-US" dirty="0" smtClean="0"/>
              <a:t> </a:t>
            </a:r>
            <a:r>
              <a:rPr lang="en-US" dirty="0" err="1" smtClean="0"/>
              <a:t>dữ</a:t>
            </a:r>
            <a:r>
              <a:rPr lang="en-US" dirty="0" smtClean="0"/>
              <a:t> </a:t>
            </a:r>
            <a:r>
              <a:rPr lang="en-US" dirty="0" err="1" smtClean="0"/>
              <a:t>liệu</a:t>
            </a:r>
            <a:r>
              <a:rPr lang="en-US" dirty="0" smtClean="0"/>
              <a:t> (property get-set)</a:t>
            </a:r>
          </a:p>
          <a:p>
            <a:pPr algn="just">
              <a:lnSpc>
                <a:spcPct val="150000"/>
              </a:lnSpc>
            </a:pPr>
            <a:r>
              <a:rPr lang="en-US" dirty="0" err="1" smtClean="0"/>
              <a:t>Trùng</a:t>
            </a:r>
            <a:r>
              <a:rPr lang="en-US" dirty="0" smtClean="0"/>
              <a:t> </a:t>
            </a:r>
            <a:r>
              <a:rPr lang="en-US" dirty="0" err="1" smtClean="0"/>
              <a:t>tên</a:t>
            </a:r>
            <a:r>
              <a:rPr lang="en-US" dirty="0" smtClean="0"/>
              <a:t> </a:t>
            </a:r>
            <a:r>
              <a:rPr lang="en-US" dirty="0" err="1" smtClean="0"/>
              <a:t>phương</a:t>
            </a:r>
            <a:r>
              <a:rPr lang="en-US" dirty="0" smtClean="0"/>
              <a:t> </a:t>
            </a:r>
            <a:r>
              <a:rPr lang="en-US" dirty="0" err="1" smtClean="0"/>
              <a:t>thức</a:t>
            </a:r>
            <a:r>
              <a:rPr lang="en-US" dirty="0" smtClean="0"/>
              <a:t> (overload)</a:t>
            </a:r>
          </a:p>
          <a:p>
            <a:pPr algn="just">
              <a:lnSpc>
                <a:spcPct val="150000"/>
              </a:lnSpc>
            </a:pP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r>
              <a:rPr lang="en-US" dirty="0" smtClean="0"/>
              <a:t> (constructor</a:t>
            </a:r>
            <a:r>
              <a:rPr lang="en-US" dirty="0"/>
              <a:t>) </a:t>
            </a:r>
            <a:endParaRPr lang="en-US" dirty="0" smtClean="0"/>
          </a:p>
          <a:p>
            <a:pPr algn="just">
              <a:lnSpc>
                <a:spcPct val="150000"/>
              </a:lnSpc>
            </a:pPr>
            <a:r>
              <a:rPr lang="en-US" dirty="0" err="1" smtClean="0"/>
              <a:t>Cài</a:t>
            </a:r>
            <a:r>
              <a:rPr lang="en-US" dirty="0" smtClean="0"/>
              <a:t> </a:t>
            </a:r>
            <a:r>
              <a:rPr lang="en-US" dirty="0" err="1"/>
              <a:t>đặt</a:t>
            </a:r>
            <a:r>
              <a:rPr lang="en-US" dirty="0"/>
              <a:t> </a:t>
            </a:r>
            <a:r>
              <a:rPr lang="en-US" dirty="0" err="1"/>
              <a:t>phép</a:t>
            </a:r>
            <a:r>
              <a:rPr lang="en-US" dirty="0"/>
              <a:t> </a:t>
            </a:r>
            <a:r>
              <a:rPr lang="en-US" dirty="0" err="1"/>
              <a:t>toán</a:t>
            </a:r>
            <a:r>
              <a:rPr lang="en-US" dirty="0"/>
              <a:t> (operator)</a:t>
            </a:r>
          </a:p>
          <a:p>
            <a:pPr algn="just">
              <a:lnSpc>
                <a:spcPct val="150000"/>
              </a:lnSpc>
            </a:pPr>
            <a:r>
              <a:rPr lang="en-US" dirty="0" err="1" smtClean="0"/>
              <a:t>Kỹ</a:t>
            </a:r>
            <a:r>
              <a:rPr lang="en-US" dirty="0" smtClean="0"/>
              <a:t> </a:t>
            </a:r>
            <a:r>
              <a:rPr lang="en-US" dirty="0" err="1" smtClean="0"/>
              <a:t>thuật</a:t>
            </a:r>
            <a:r>
              <a:rPr lang="en-US" dirty="0" smtClean="0"/>
              <a:t> </a:t>
            </a:r>
            <a:r>
              <a:rPr lang="en-US" dirty="0" err="1" smtClean="0"/>
              <a:t>bổ</a:t>
            </a:r>
            <a:r>
              <a:rPr lang="en-US" dirty="0" smtClean="0"/>
              <a:t> sung, </a:t>
            </a:r>
            <a:r>
              <a:rPr lang="en-US" dirty="0" err="1" smtClean="0"/>
              <a:t>thay</a:t>
            </a:r>
            <a:r>
              <a:rPr lang="en-US" dirty="0" smtClean="0"/>
              <a:t> </a:t>
            </a:r>
            <a:r>
              <a:rPr lang="en-US" dirty="0" err="1" smtClean="0"/>
              <a:t>thế</a:t>
            </a:r>
            <a:r>
              <a:rPr lang="en-US" dirty="0" smtClean="0"/>
              <a:t> </a:t>
            </a:r>
            <a:r>
              <a:rPr lang="en-US" dirty="0" err="1" smtClean="0"/>
              <a:t>chức</a:t>
            </a:r>
            <a:r>
              <a:rPr lang="en-US" dirty="0" smtClean="0"/>
              <a:t> </a:t>
            </a:r>
            <a:r>
              <a:rPr lang="en-US" dirty="0" err="1" smtClean="0"/>
              <a:t>năng</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có</a:t>
            </a:r>
            <a:r>
              <a:rPr lang="en-US" dirty="0" smtClean="0"/>
              <a:t> </a:t>
            </a:r>
            <a:r>
              <a:rPr lang="en-US" dirty="0" err="1" smtClean="0"/>
              <a:t>sẵn</a:t>
            </a:r>
            <a:r>
              <a:rPr lang="en-US" dirty="0" smtClean="0"/>
              <a:t> (override) </a:t>
            </a:r>
          </a:p>
          <a:p>
            <a:pPr algn="just">
              <a:lnSpc>
                <a:spcPct val="150000"/>
              </a:lnSpc>
            </a:pPr>
            <a:endParaRPr lang="en-US" dirty="0" smtClean="0"/>
          </a:p>
          <a:p>
            <a:pPr algn="just">
              <a:lnSpc>
                <a:spcPct val="150000"/>
              </a:lnSpc>
            </a:pPr>
            <a:endParaRPr lang="en-US" dirty="0"/>
          </a:p>
        </p:txBody>
      </p:sp>
    </p:spTree>
    <p:extLst>
      <p:ext uri="{BB962C8B-B14F-4D97-AF65-F5344CB8AC3E}">
        <p14:creationId xmlns:p14="http://schemas.microsoft.com/office/powerpoint/2010/main" xmlns="" val="365749728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8229600" cy="914400"/>
          </a:xfrm>
        </p:spPr>
        <p:txBody>
          <a:bodyPr/>
          <a:lstStyle/>
          <a:p>
            <a:pPr marL="320040" indent="-320040" eaLnBrk="1" fontAlgn="auto" hangingPunct="1">
              <a:spcAft>
                <a:spcPts val="0"/>
              </a:spcAft>
              <a:buClr>
                <a:schemeClr val="accent6">
                  <a:lumMod val="75000"/>
                </a:schemeClr>
              </a:buClr>
              <a:defRPr/>
            </a:pPr>
            <a:r>
              <a:rPr lang="en-US" dirty="0" err="1" smtClean="0"/>
              <a:t>Truy</a:t>
            </a:r>
            <a:r>
              <a:rPr lang="en-US" dirty="0" smtClean="0"/>
              <a:t> </a:t>
            </a:r>
            <a:r>
              <a:rPr lang="en-US" dirty="0" err="1" smtClean="0"/>
              <a:t>xuất</a:t>
            </a:r>
            <a:r>
              <a:rPr lang="en-US" dirty="0" smtClean="0"/>
              <a:t> </a:t>
            </a:r>
            <a:r>
              <a:rPr lang="en-US" dirty="0" err="1" smtClean="0"/>
              <a:t>và</a:t>
            </a:r>
            <a:r>
              <a:rPr lang="en-US" dirty="0" smtClean="0"/>
              <a:t> </a:t>
            </a:r>
            <a:r>
              <a:rPr lang="en-US" dirty="0" err="1" smtClean="0"/>
              <a:t>cập</a:t>
            </a:r>
            <a:r>
              <a:rPr lang="en-US" dirty="0" smtClean="0"/>
              <a:t> </a:t>
            </a:r>
            <a:r>
              <a:rPr lang="en-US" dirty="0" err="1" smtClean="0"/>
              <a:t>nhật</a:t>
            </a:r>
            <a:r>
              <a:rPr lang="en-US" dirty="0" smtClean="0"/>
              <a:t> </a:t>
            </a:r>
            <a:r>
              <a:rPr lang="en-US" dirty="0" err="1" smtClean="0"/>
              <a:t>dữ</a:t>
            </a:r>
            <a:r>
              <a:rPr lang="en-US" dirty="0" smtClean="0"/>
              <a:t> </a:t>
            </a:r>
            <a:r>
              <a:rPr lang="en-US" dirty="0" err="1" smtClean="0"/>
              <a:t>liệu</a:t>
            </a:r>
            <a:r>
              <a:rPr lang="en-US" dirty="0" smtClean="0"/>
              <a:t> </a:t>
            </a:r>
            <a:endParaRPr lang="en-US" dirty="0"/>
          </a:p>
        </p:txBody>
      </p:sp>
      <p:sp>
        <p:nvSpPr>
          <p:cNvPr id="38915" name="Content Placeholder 2"/>
          <p:cNvSpPr>
            <a:spLocks noGrp="1"/>
          </p:cNvSpPr>
          <p:nvPr>
            <p:ph sz="quarter" idx="4294967295"/>
          </p:nvPr>
        </p:nvSpPr>
        <p:spPr>
          <a:xfrm>
            <a:off x="0" y="1600200"/>
            <a:ext cx="3962400" cy="3962400"/>
          </a:xfrm>
          <a:prstGeom prst="rect">
            <a:avLst/>
          </a:prstGeom>
        </p:spPr>
        <p:txBody>
          <a:bodyPr rtlCol="0">
            <a:noAutofit/>
          </a:bodyPr>
          <a:lstStyle/>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class </a:t>
            </a:r>
            <a:r>
              <a:rPr lang="en-US" sz="2800" dirty="0" err="1">
                <a:latin typeface="Times New Roman" panose="02020603050405020304" pitchFamily="18" charset="0"/>
                <a:cs typeface="Times New Roman" panose="02020603050405020304" pitchFamily="18" charset="0"/>
              </a:rPr>
              <a:t>C</a:t>
            </a:r>
            <a:r>
              <a:rPr lang="en-US" sz="2800" dirty="0" err="1" smtClean="0">
                <a:latin typeface="Times New Roman" panose="02020603050405020304" pitchFamily="18" charset="0"/>
                <a:cs typeface="Times New Roman" panose="02020603050405020304" pitchFamily="18" charset="0"/>
              </a:rPr>
              <a:t>ViDu</a:t>
            </a:r>
            <a:endParaRPr lang="en-US" sz="2800" dirty="0" smtClean="0">
              <a:latin typeface="Times New Roman" panose="02020603050405020304" pitchFamily="18" charset="0"/>
              <a:cs typeface="Times New Roman" panose="02020603050405020304" pitchFamily="18" charset="0"/>
            </a:endParaRP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private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a, b;</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public void </a:t>
            </a:r>
            <a:r>
              <a:rPr lang="en-US" sz="2800" dirty="0" err="1" smtClean="0">
                <a:latin typeface="Times New Roman" panose="02020603050405020304" pitchFamily="18" charset="0"/>
                <a:cs typeface="Times New Roman" panose="02020603050405020304" pitchFamily="18" charset="0"/>
              </a:rPr>
              <a:t>Nhap</a:t>
            </a:r>
            <a:r>
              <a:rPr lang="en-US" sz="28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public void </a:t>
            </a:r>
            <a:r>
              <a:rPr lang="en-US" sz="2800" dirty="0" err="1" smtClean="0">
                <a:latin typeface="Times New Roman" panose="02020603050405020304" pitchFamily="18" charset="0"/>
                <a:cs typeface="Times New Roman" panose="02020603050405020304" pitchFamily="18" charset="0"/>
              </a:rPr>
              <a:t>Xuat</a:t>
            </a:r>
            <a:r>
              <a:rPr lang="en-US" sz="2800" dirty="0" smtClean="0">
                <a:latin typeface="Times New Roman" panose="02020603050405020304" pitchFamily="18" charset="0"/>
                <a:cs typeface="Times New Roman" panose="02020603050405020304" pitchFamily="18" charset="0"/>
              </a:rPr>
              <a:t>()</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p:txBody>
      </p:sp>
      <p:sp>
        <p:nvSpPr>
          <p:cNvPr id="5" name="Content Placeholder 2"/>
          <p:cNvSpPr txBox="1">
            <a:spLocks/>
          </p:cNvSpPr>
          <p:nvPr/>
        </p:nvSpPr>
        <p:spPr bwMode="auto">
          <a:xfrm>
            <a:off x="3849858" y="1600200"/>
            <a:ext cx="5257800" cy="4114800"/>
          </a:xfrm>
          <a:prstGeom prst="rect">
            <a:avLst/>
          </a:prstGeom>
          <a:noFill/>
          <a:ln w="9525">
            <a:noFill/>
            <a:miter lim="800000"/>
            <a:headEnd/>
            <a:tailEnd/>
          </a:ln>
        </p:spPr>
        <p:txBody>
          <a:bodyPr/>
          <a:lstStyle/>
          <a:p>
            <a:pPr marL="273050" indent="-273050" eaLnBrk="0" hangingPunct="0">
              <a:spcBef>
                <a:spcPts val="600"/>
              </a:spcBef>
              <a:buClr>
                <a:schemeClr val="accent1"/>
              </a:buClr>
              <a:buSzPct val="70000"/>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a:latin typeface="Times New Roman" panose="02020603050405020304" pitchFamily="18" charset="0"/>
                <a:cs typeface="Times New Roman" panose="02020603050405020304" pitchFamily="18" charset="0"/>
              </a:rPr>
              <a:t>class Program</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static void Main(string[] </a:t>
            </a:r>
            <a:r>
              <a:rPr lang="en-US" sz="2800" dirty="0" err="1">
                <a:latin typeface="Times New Roman" panose="02020603050405020304" pitchFamily="18" charset="0"/>
                <a:cs typeface="Times New Roman" panose="02020603050405020304" pitchFamily="18" charset="0"/>
              </a:rPr>
              <a:t>args</a:t>
            </a:r>
            <a:r>
              <a:rPr lang="en-US" sz="2800" dirty="0">
                <a:latin typeface="Times New Roman" panose="02020603050405020304" pitchFamily="18" charset="0"/>
                <a:cs typeface="Times New Roman" panose="02020603050405020304" pitchFamily="18" charset="0"/>
              </a:rPr>
              <a:t>)</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CViDu</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vd</a:t>
            </a:r>
            <a:r>
              <a:rPr lang="en-US" sz="2800" dirty="0">
                <a:latin typeface="Times New Roman" panose="02020603050405020304" pitchFamily="18" charset="0"/>
                <a:cs typeface="Times New Roman" panose="02020603050405020304" pitchFamily="18" charset="0"/>
              </a:rPr>
              <a:t> = new </a:t>
            </a:r>
            <a:r>
              <a:rPr lang="en-US" sz="2800" dirty="0" err="1" smtClean="0">
                <a:latin typeface="Times New Roman" panose="02020603050405020304" pitchFamily="18" charset="0"/>
                <a:cs typeface="Times New Roman" panose="02020603050405020304" pitchFamily="18" charset="0"/>
              </a:rPr>
              <a:t>CViDu</a:t>
            </a:r>
            <a:r>
              <a:rPr lang="en-US" sz="2800" dirty="0">
                <a:latin typeface="Times New Roman" panose="02020603050405020304" pitchFamily="18" charset="0"/>
                <a:cs typeface="Times New Roman" panose="02020603050405020304" pitchFamily="18" charset="0"/>
              </a:rPr>
              <a:t>();</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vd.a</a:t>
            </a:r>
            <a:r>
              <a:rPr lang="en-US" sz="2800" dirty="0">
                <a:solidFill>
                  <a:srgbClr val="FF0000"/>
                </a:solidFill>
                <a:latin typeface="Times New Roman" panose="02020603050405020304" pitchFamily="18" charset="0"/>
                <a:cs typeface="Times New Roman" panose="02020603050405020304" pitchFamily="18" charset="0"/>
              </a:rPr>
              <a:t> = 5; // </a:t>
            </a:r>
            <a:r>
              <a:rPr lang="en-US" sz="2800" dirty="0" err="1">
                <a:solidFill>
                  <a:srgbClr val="FF0000"/>
                </a:solidFill>
                <a:latin typeface="Times New Roman" panose="02020603050405020304" pitchFamily="18" charset="0"/>
                <a:cs typeface="Times New Roman" panose="02020603050405020304" pitchFamily="18" charset="0"/>
              </a:rPr>
              <a:t>Lỗi</a:t>
            </a:r>
            <a:endParaRPr lang="en-US" sz="2800" dirty="0">
              <a:solidFill>
                <a:srgbClr val="FF0000"/>
              </a:solidFill>
              <a:latin typeface="Times New Roman" panose="02020603050405020304" pitchFamily="18" charset="0"/>
              <a:cs typeface="Times New Roman" panose="02020603050405020304" pitchFamily="18" charset="0"/>
            </a:endParaRPr>
          </a:p>
          <a:p>
            <a:pPr marL="273050" indent="-273050" eaLnBrk="0" hangingPunct="0">
              <a:spcBef>
                <a:spcPts val="600"/>
              </a:spcBef>
              <a:buClr>
                <a:schemeClr val="accent1"/>
              </a:buClr>
              <a:buSzPct val="70000"/>
              <a:buFont typeface="Wingdings" pitchFamily="2" charset="2"/>
              <a:buNone/>
              <a:defRPr/>
            </a:pPr>
            <a:r>
              <a:rPr lang="en-US" sz="2800" dirty="0">
                <a:solidFill>
                  <a:srgbClr val="FF0000"/>
                </a:solidFill>
                <a:latin typeface="Times New Roman" panose="02020603050405020304" pitchFamily="18" charset="0"/>
                <a:cs typeface="Times New Roman" panose="02020603050405020304" pitchFamily="18" charset="0"/>
              </a:rPr>
              <a:t>            </a:t>
            </a:r>
            <a:r>
              <a:rPr lang="en-US" sz="2800" dirty="0" err="1">
                <a:solidFill>
                  <a:srgbClr val="FF0000"/>
                </a:solidFill>
                <a:latin typeface="Times New Roman" panose="02020603050405020304" pitchFamily="18" charset="0"/>
                <a:cs typeface="Times New Roman" panose="02020603050405020304" pitchFamily="18" charset="0"/>
              </a:rPr>
              <a:t>vd.b</a:t>
            </a:r>
            <a:r>
              <a:rPr lang="en-US" sz="2800" dirty="0">
                <a:solidFill>
                  <a:srgbClr val="FF0000"/>
                </a:solidFill>
                <a:latin typeface="Times New Roman" panose="02020603050405020304" pitchFamily="18" charset="0"/>
                <a:cs typeface="Times New Roman" panose="02020603050405020304" pitchFamily="18" charset="0"/>
              </a:rPr>
              <a:t> = 4; //</a:t>
            </a:r>
            <a:r>
              <a:rPr lang="en-US" sz="2800" dirty="0" err="1">
                <a:solidFill>
                  <a:srgbClr val="FF0000"/>
                </a:solidFill>
                <a:latin typeface="Times New Roman" panose="02020603050405020304" pitchFamily="18" charset="0"/>
                <a:cs typeface="Times New Roman" panose="02020603050405020304" pitchFamily="18" charset="0"/>
              </a:rPr>
              <a:t>Lỗi</a:t>
            </a:r>
            <a:endParaRPr lang="en-US" sz="2800" dirty="0">
              <a:solidFill>
                <a:srgbClr val="FF0000"/>
              </a:solidFill>
              <a:latin typeface="Times New Roman" panose="02020603050405020304" pitchFamily="18" charset="0"/>
              <a:cs typeface="Times New Roman" panose="02020603050405020304" pitchFamily="18" charset="0"/>
            </a:endParaRP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vd.Xuat</a:t>
            </a:r>
            <a:r>
              <a:rPr lang="en-US" sz="2800" dirty="0">
                <a:latin typeface="Times New Roman" panose="02020603050405020304" pitchFamily="18" charset="0"/>
                <a:cs typeface="Times New Roman" panose="02020603050405020304" pitchFamily="18" charset="0"/>
              </a:rPr>
              <a:t>();</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6813079"/>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A94975B-8F23-439C-B9EE-6A608C4E808A}" type="slidenum">
              <a:rPr lang="en-US">
                <a:solidFill>
                  <a:srgbClr val="FFFFFF"/>
                </a:solidFill>
              </a:rPr>
              <a:pPr eaLnBrk="1" hangingPunct="1"/>
              <a:t>77</a:t>
            </a:fld>
            <a:endParaRPr lang="en-US">
              <a:solidFill>
                <a:srgbClr val="FFFFFF"/>
              </a:solidFill>
            </a:endParaRPr>
          </a:p>
        </p:txBody>
      </p:sp>
      <p:sp>
        <p:nvSpPr>
          <p:cNvPr id="33794" name="Content Placeholder 2"/>
          <p:cNvSpPr>
            <a:spLocks noGrp="1"/>
          </p:cNvSpPr>
          <p:nvPr>
            <p:ph sz="quarter" idx="4294967295"/>
          </p:nvPr>
        </p:nvSpPr>
        <p:spPr>
          <a:xfrm>
            <a:off x="1066800" y="685800"/>
            <a:ext cx="7620000" cy="5788025"/>
          </a:xfrm>
          <a:prstGeom prst="rect">
            <a:avLst/>
          </a:prstGeom>
        </p:spPr>
        <p:txBody>
          <a:bodyPr rtlCol="0">
            <a:noAutofit/>
          </a:bodyPr>
          <a:lstStyle/>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public &lt;</a:t>
            </a:r>
            <a:r>
              <a:rPr lang="en-US" sz="3200" dirty="0" err="1" smtClean="0">
                <a:latin typeface="Times New Roman" panose="02020603050405020304" pitchFamily="18" charset="0"/>
                <a:cs typeface="Times New Roman" panose="02020603050405020304" pitchFamily="18" charset="0"/>
              </a:rPr>
              <a:t>kiểu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&gt;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property</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get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return &lt;</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&gt;;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set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if(</a:t>
            </a:r>
            <a:r>
              <a:rPr lang="en-US" sz="3200" dirty="0" err="1" smtClean="0">
                <a:latin typeface="Times New Roman" panose="02020603050405020304" pitchFamily="18" charset="0"/>
                <a:cs typeface="Times New Roman" panose="02020603050405020304" pitchFamily="18" charset="0"/>
              </a:rPr>
              <a:t>kiểm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tra</a:t>
            </a:r>
            <a:r>
              <a:rPr lang="en-US" sz="3200" dirty="0" smtClean="0">
                <a:latin typeface="Times New Roman" panose="02020603050405020304" pitchFamily="18" charset="0"/>
                <a:cs typeface="Times New Roman" panose="02020603050405020304" pitchFamily="18" charset="0"/>
              </a:rPr>
              <a:t> value </a:t>
            </a:r>
            <a:r>
              <a:rPr lang="en-US" sz="3200" dirty="0" err="1" smtClean="0">
                <a:latin typeface="Times New Roman" panose="02020603050405020304" pitchFamily="18" charset="0"/>
                <a:cs typeface="Times New Roman" panose="02020603050405020304" pitchFamily="18" charset="0"/>
              </a:rPr>
              <a:t>thỏa</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đk</a:t>
            </a:r>
            <a:r>
              <a:rPr lang="en-US" sz="32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&lt;</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&gt; = value;</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609600" y="0"/>
            <a:ext cx="8229600" cy="914400"/>
          </a:xfrm>
        </p:spPr>
        <p:txBody>
          <a:bodyPr/>
          <a:lstStyle/>
          <a:p>
            <a:pPr marL="320040" indent="-320040" eaLnBrk="1" fontAlgn="auto" hangingPunct="1">
              <a:spcAft>
                <a:spcPts val="0"/>
              </a:spcAft>
              <a:buClr>
                <a:schemeClr val="accent6">
                  <a:lumMod val="75000"/>
                </a:schemeClr>
              </a:buClr>
              <a:defRPr/>
            </a:pPr>
            <a:r>
              <a:rPr lang="en-US" dirty="0" err="1" smtClean="0"/>
              <a:t>Mẫu</a:t>
            </a:r>
            <a:r>
              <a:rPr lang="en-US" dirty="0" smtClean="0"/>
              <a:t> </a:t>
            </a:r>
            <a:r>
              <a:rPr lang="en-US" dirty="0" err="1" smtClean="0"/>
              <a:t>cài</a:t>
            </a:r>
            <a:r>
              <a:rPr lang="en-US" dirty="0" smtClean="0"/>
              <a:t> </a:t>
            </a:r>
            <a:r>
              <a:rPr lang="en-US" dirty="0" err="1" smtClean="0"/>
              <a:t>đặt</a:t>
            </a:r>
            <a:r>
              <a:rPr lang="en-US" dirty="0" smtClean="0"/>
              <a:t> property</a:t>
            </a:r>
            <a:endParaRPr lang="en-US" dirty="0"/>
          </a:p>
        </p:txBody>
      </p:sp>
    </p:spTree>
    <p:extLst>
      <p:ext uri="{BB962C8B-B14F-4D97-AF65-F5344CB8AC3E}">
        <p14:creationId xmlns:p14="http://schemas.microsoft.com/office/powerpoint/2010/main" xmlns="" val="1217453749"/>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A94975B-8F23-439C-B9EE-6A608C4E808A}" type="slidenum">
              <a:rPr lang="en-US">
                <a:solidFill>
                  <a:srgbClr val="FFFFFF"/>
                </a:solidFill>
              </a:rPr>
              <a:pPr eaLnBrk="1" hangingPunct="1"/>
              <a:t>78</a:t>
            </a:fld>
            <a:endParaRPr lang="en-US">
              <a:solidFill>
                <a:srgbClr val="FFFFFF"/>
              </a:solidFill>
            </a:endParaRPr>
          </a:p>
        </p:txBody>
      </p:sp>
      <p:sp>
        <p:nvSpPr>
          <p:cNvPr id="33794" name="Content Placeholder 2"/>
          <p:cNvSpPr>
            <a:spLocks noGrp="1"/>
          </p:cNvSpPr>
          <p:nvPr>
            <p:ph sz="quarter" idx="4294967295"/>
          </p:nvPr>
        </p:nvSpPr>
        <p:spPr>
          <a:xfrm>
            <a:off x="609600" y="1676400"/>
            <a:ext cx="8077200" cy="4797425"/>
          </a:xfrm>
          <a:prstGeom prst="rect">
            <a:avLst/>
          </a:prstGeom>
        </p:spPr>
        <p:txBody>
          <a:bodyPr rtlCol="0">
            <a:noAutofit/>
          </a:bodyPr>
          <a:lstStyle/>
          <a:p>
            <a:pPr indent="-182880" eaLnBrk="1" fontAlgn="auto" hangingPunct="1">
              <a:lnSpc>
                <a:spcPct val="150000"/>
              </a:lnSpc>
              <a:buClr>
                <a:schemeClr val="accent6">
                  <a:lumMod val="75000"/>
                </a:schemeClr>
              </a:buClr>
              <a:defRPr/>
            </a:pPr>
            <a:r>
              <a:rPr lang="en-US" sz="3200" dirty="0" smtClean="0">
                <a:latin typeface="Times New Roman" panose="02020603050405020304" pitchFamily="18" charset="0"/>
                <a:cs typeface="Times New Roman" panose="02020603050405020304" pitchFamily="18" charset="0"/>
              </a:rPr>
              <a:t>get : </a:t>
            </a:r>
            <a:r>
              <a:rPr lang="en-US" sz="3200" dirty="0" err="1" smtClean="0">
                <a:latin typeface="Times New Roman" panose="02020603050405020304" pitchFamily="18" charset="0"/>
                <a:cs typeface="Times New Roman" panose="02020603050405020304" pitchFamily="18" charset="0"/>
              </a:rPr>
              <a:t>Đọc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endParaRPr lang="en-US" sz="3200" dirty="0" smtClean="0">
              <a:latin typeface="Times New Roman" panose="02020603050405020304" pitchFamily="18" charset="0"/>
              <a:cs typeface="Times New Roman" panose="02020603050405020304" pitchFamily="18" charset="0"/>
            </a:endParaRPr>
          </a:p>
          <a:p>
            <a:pPr indent="-182880" eaLnBrk="1" fontAlgn="auto" hangingPunct="1">
              <a:lnSpc>
                <a:spcPct val="150000"/>
              </a:lnSpc>
              <a:buClr>
                <a:schemeClr val="accent6">
                  <a:lumMod val="75000"/>
                </a:schemeClr>
              </a:buClr>
              <a:defRPr/>
            </a:pPr>
            <a:r>
              <a:rPr lang="en-US" sz="3200" dirty="0" smtClean="0">
                <a:latin typeface="Times New Roman" panose="02020603050405020304" pitchFamily="18" charset="0"/>
                <a:cs typeface="Times New Roman" panose="02020603050405020304" pitchFamily="18" charset="0"/>
              </a:rPr>
              <a:t>set  : </a:t>
            </a:r>
            <a:r>
              <a:rPr lang="en-US" sz="3200" dirty="0" err="1" smtClean="0">
                <a:latin typeface="Times New Roman" panose="02020603050405020304" pitchFamily="18" charset="0"/>
                <a:cs typeface="Times New Roman" panose="02020603050405020304" pitchFamily="18" charset="0"/>
              </a:rPr>
              <a:t>Gán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trị</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endParaRPr lang="en-US" sz="3200" dirty="0" smtClean="0">
              <a:latin typeface="Times New Roman" panose="02020603050405020304" pitchFamily="18" charset="0"/>
              <a:cs typeface="Times New Roman" panose="02020603050405020304" pitchFamily="18" charset="0"/>
            </a:endParaRPr>
          </a:p>
          <a:p>
            <a:pPr indent="-182880" algn="just" eaLnBrk="1" fontAlgn="auto" hangingPunct="1">
              <a:lnSpc>
                <a:spcPct val="150000"/>
              </a:lnSpc>
              <a:buClr>
                <a:schemeClr val="accent6">
                  <a:lumMod val="75000"/>
                </a:schemeClr>
              </a:buClr>
              <a:defRPr/>
            </a:pP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property :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theo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quy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ước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dễ</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nhớ</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tốt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trùng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với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đầu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hoa</a:t>
            </a:r>
            <a:r>
              <a:rPr lang="en-US" sz="3200" dirty="0" smtClean="0">
                <a:latin typeface="Times New Roman" panose="02020603050405020304" pitchFamily="18" charset="0"/>
                <a:cs typeface="Times New Roman" panose="02020603050405020304" pitchFamily="18" charset="0"/>
              </a:rPr>
              <a:t>)</a:t>
            </a:r>
          </a:p>
        </p:txBody>
      </p:sp>
      <p:sp>
        <p:nvSpPr>
          <p:cNvPr id="4" name="Title 1"/>
          <p:cNvSpPr>
            <a:spLocks noGrp="1"/>
          </p:cNvSpPr>
          <p:nvPr>
            <p:ph type="title"/>
          </p:nvPr>
        </p:nvSpPr>
        <p:spPr>
          <a:xfrm>
            <a:off x="609600" y="0"/>
            <a:ext cx="8229600" cy="914400"/>
          </a:xfrm>
        </p:spPr>
        <p:txBody>
          <a:bodyPr/>
          <a:lstStyle/>
          <a:p>
            <a:pPr marL="320040" indent="-320040" eaLnBrk="1" fontAlgn="auto" hangingPunct="1">
              <a:spcAft>
                <a:spcPts val="0"/>
              </a:spcAft>
              <a:buClr>
                <a:schemeClr val="accent6">
                  <a:lumMod val="75000"/>
                </a:schemeClr>
              </a:buClr>
              <a:defRPr/>
            </a:pPr>
            <a:r>
              <a:rPr lang="en-US" dirty="0" err="1" smtClean="0"/>
              <a:t>Mẫu</a:t>
            </a:r>
            <a:r>
              <a:rPr lang="en-US" dirty="0" smtClean="0"/>
              <a:t> </a:t>
            </a:r>
            <a:r>
              <a:rPr lang="en-US" dirty="0" err="1" smtClean="0"/>
              <a:t>cài</a:t>
            </a:r>
            <a:r>
              <a:rPr lang="en-US" dirty="0" smtClean="0"/>
              <a:t> </a:t>
            </a:r>
            <a:r>
              <a:rPr lang="en-US" dirty="0" err="1" smtClean="0"/>
              <a:t>đặt</a:t>
            </a:r>
            <a:r>
              <a:rPr lang="en-US" dirty="0" smtClean="0"/>
              <a:t> property</a:t>
            </a:r>
            <a:endParaRPr lang="en-US" dirty="0"/>
          </a:p>
        </p:txBody>
      </p:sp>
    </p:spTree>
    <p:extLst>
      <p:ext uri="{BB962C8B-B14F-4D97-AF65-F5344CB8AC3E}">
        <p14:creationId xmlns:p14="http://schemas.microsoft.com/office/powerpoint/2010/main" xmlns="" val="1820280468"/>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F9F19D8-323E-4629-AAF7-5D091CC55B0C}" type="slidenum">
              <a:rPr lang="en-US">
                <a:solidFill>
                  <a:srgbClr val="FFFFFF"/>
                </a:solidFill>
              </a:rPr>
              <a:pPr eaLnBrk="1" hangingPunct="1"/>
              <a:t>79</a:t>
            </a:fld>
            <a:endParaRPr lang="en-US">
              <a:solidFill>
                <a:srgbClr val="FFFFFF"/>
              </a:solidFill>
            </a:endParaRPr>
          </a:p>
        </p:txBody>
      </p:sp>
      <p:sp>
        <p:nvSpPr>
          <p:cNvPr id="40962" name="Content Placeholder 2"/>
          <p:cNvSpPr>
            <a:spLocks noGrp="1"/>
          </p:cNvSpPr>
          <p:nvPr>
            <p:ph sz="quarter" idx="4294967295"/>
          </p:nvPr>
        </p:nvSpPr>
        <p:spPr>
          <a:xfrm>
            <a:off x="228600" y="228600"/>
            <a:ext cx="3962400" cy="6473825"/>
          </a:xfrm>
          <a:prstGeom prst="rect">
            <a:avLst/>
          </a:prstGeom>
        </p:spPr>
        <p:txBody>
          <a:bodyPr rtlCol="0">
            <a:noAutofit/>
          </a:bodyPr>
          <a:lstStyle/>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class </a:t>
            </a:r>
            <a:r>
              <a:rPr lang="en-US" sz="2800" dirty="0" err="1" smtClean="0">
                <a:latin typeface="Times New Roman" panose="02020603050405020304" pitchFamily="18" charset="0"/>
                <a:cs typeface="Times New Roman" panose="02020603050405020304" pitchFamily="18" charset="0"/>
              </a:rPr>
              <a:t>CViDu</a:t>
            </a:r>
            <a:endParaRPr lang="en-US" sz="2800" dirty="0" smtClean="0">
              <a:latin typeface="Times New Roman" panose="02020603050405020304" pitchFamily="18" charset="0"/>
              <a:cs typeface="Times New Roman" panose="02020603050405020304" pitchFamily="18" charset="0"/>
            </a:endParaRP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private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a, b;</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A</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get{return a;}</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set{a=value;}</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public </a:t>
            </a:r>
            <a:r>
              <a:rPr lang="en-US" sz="2800" dirty="0" err="1" smtClean="0">
                <a:latin typeface="Times New Roman" panose="02020603050405020304" pitchFamily="18" charset="0"/>
                <a:cs typeface="Times New Roman" panose="02020603050405020304" pitchFamily="18" charset="0"/>
              </a:rPr>
              <a:t>int</a:t>
            </a:r>
            <a:r>
              <a:rPr lang="en-US" sz="2800" dirty="0" smtClean="0">
                <a:latin typeface="Times New Roman" panose="02020603050405020304" pitchFamily="18" charset="0"/>
                <a:cs typeface="Times New Roman" panose="02020603050405020304" pitchFamily="18" charset="0"/>
              </a:rPr>
              <a:t> B</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get {return b;}</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set { b = value;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p:txBody>
      </p:sp>
      <p:sp>
        <p:nvSpPr>
          <p:cNvPr id="5" name="Content Placeholder 2"/>
          <p:cNvSpPr txBox="1">
            <a:spLocks/>
          </p:cNvSpPr>
          <p:nvPr/>
        </p:nvSpPr>
        <p:spPr bwMode="auto">
          <a:xfrm>
            <a:off x="3962400" y="1066800"/>
            <a:ext cx="5181600" cy="4876800"/>
          </a:xfrm>
          <a:prstGeom prst="rect">
            <a:avLst/>
          </a:prstGeom>
          <a:noFill/>
          <a:ln w="9525">
            <a:noFill/>
            <a:miter lim="800000"/>
            <a:headEnd/>
            <a:tailEnd/>
          </a:ln>
        </p:spPr>
        <p:txBody>
          <a:bodyPr/>
          <a:lstStyle/>
          <a:p>
            <a:pPr marL="273050" indent="-273050" eaLnBrk="0" hangingPunct="0">
              <a:spcBef>
                <a:spcPts val="600"/>
              </a:spcBef>
              <a:buClr>
                <a:schemeClr val="accent1"/>
              </a:buClr>
              <a:buSzPct val="70000"/>
              <a:buFont typeface="Wingdings" pitchFamily="2" charset="2"/>
              <a:buNone/>
              <a:defRPr/>
            </a:pPr>
            <a:endParaRPr lang="en-US" sz="2800" dirty="0">
              <a:latin typeface="Times New Roman" panose="02020603050405020304" pitchFamily="18" charset="0"/>
              <a:cs typeface="Times New Roman" panose="02020603050405020304" pitchFamily="18" charset="0"/>
            </a:endParaRP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class Program</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static void Main(string[] </a:t>
            </a:r>
            <a:r>
              <a:rPr lang="en-US" sz="2800" dirty="0" err="1">
                <a:latin typeface="Times New Roman" panose="02020603050405020304" pitchFamily="18" charset="0"/>
                <a:cs typeface="Times New Roman" panose="02020603050405020304" pitchFamily="18" charset="0"/>
              </a:rPr>
              <a:t>args</a:t>
            </a:r>
            <a:r>
              <a:rPr lang="en-US" sz="2800" dirty="0">
                <a:latin typeface="Times New Roman" panose="02020603050405020304" pitchFamily="18" charset="0"/>
                <a:cs typeface="Times New Roman" panose="02020603050405020304" pitchFamily="18" charset="0"/>
              </a:rPr>
              <a:t>)</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CViDu</a:t>
            </a:r>
            <a:r>
              <a:rPr lang="en-US" sz="2800" dirty="0" smtClean="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vd</a:t>
            </a:r>
            <a:r>
              <a:rPr lang="en-US" sz="2800" dirty="0">
                <a:latin typeface="Times New Roman" panose="02020603050405020304" pitchFamily="18" charset="0"/>
                <a:cs typeface="Times New Roman" panose="02020603050405020304" pitchFamily="18" charset="0"/>
              </a:rPr>
              <a:t> = new </a:t>
            </a:r>
            <a:r>
              <a:rPr lang="en-US" sz="2800" dirty="0" err="1" smtClean="0">
                <a:latin typeface="Times New Roman" panose="02020603050405020304" pitchFamily="18" charset="0"/>
                <a:cs typeface="Times New Roman" panose="02020603050405020304" pitchFamily="18" charset="0"/>
              </a:rPr>
              <a:t>CViDu</a:t>
            </a:r>
            <a:r>
              <a:rPr lang="en-US" sz="2800" dirty="0">
                <a:latin typeface="Times New Roman" panose="02020603050405020304" pitchFamily="18" charset="0"/>
                <a:cs typeface="Times New Roman" panose="02020603050405020304" pitchFamily="18" charset="0"/>
              </a:rPr>
              <a:t>();</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vd.A</a:t>
            </a:r>
            <a:r>
              <a:rPr lang="en-US" sz="2800" dirty="0">
                <a:latin typeface="Times New Roman" panose="02020603050405020304" pitchFamily="18" charset="0"/>
                <a:cs typeface="Times New Roman" panose="02020603050405020304" pitchFamily="18" charset="0"/>
              </a:rPr>
              <a:t> = 5;</a:t>
            </a: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r>
              <a:rPr lang="en-US" sz="2800" dirty="0" err="1">
                <a:latin typeface="Times New Roman" panose="02020603050405020304" pitchFamily="18" charset="0"/>
                <a:cs typeface="Times New Roman" panose="02020603050405020304" pitchFamily="18" charset="0"/>
              </a:rPr>
              <a:t>vd.B</a:t>
            </a:r>
            <a:r>
              <a:rPr lang="en-US" sz="2800" dirty="0">
                <a:latin typeface="Times New Roman" panose="02020603050405020304" pitchFamily="18" charset="0"/>
                <a:cs typeface="Times New Roman" panose="02020603050405020304" pitchFamily="18" charset="0"/>
              </a:rPr>
              <a:t> = 4;</a:t>
            </a:r>
          </a:p>
          <a:p>
            <a:pPr marL="273050" indent="-273050" eaLnBrk="0" hangingPunct="0">
              <a:spcBef>
                <a:spcPts val="600"/>
              </a:spcBef>
              <a:buClr>
                <a:schemeClr val="accent1"/>
              </a:buClr>
              <a:buSzPct val="70000"/>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endParaRPr lang="en-US" sz="2800" dirty="0">
              <a:latin typeface="Times New Roman" panose="02020603050405020304" pitchFamily="18" charset="0"/>
              <a:cs typeface="Times New Roman" panose="02020603050405020304" pitchFamily="18" charset="0"/>
            </a:endParaRPr>
          </a:p>
          <a:p>
            <a:pPr marL="273050" indent="-273050" eaLnBrk="0" hangingPunct="0">
              <a:spcBef>
                <a:spcPts val="600"/>
              </a:spcBef>
              <a:buClr>
                <a:schemeClr val="accent1"/>
              </a:buClr>
              <a:buSzPct val="70000"/>
              <a:buFont typeface="Wingdings" pitchFamily="2" charset="2"/>
              <a:buNone/>
              <a:defRPr/>
            </a:pPr>
            <a:r>
              <a:rPr lang="en-US" sz="2800" dirty="0">
                <a:latin typeface="Times New Roman" panose="02020603050405020304" pitchFamily="18" charset="0"/>
                <a:cs typeface="Times New Roman" panose="02020603050405020304" pitchFamily="18" charset="0"/>
              </a:rPr>
              <a:t>    }</a:t>
            </a:r>
          </a:p>
          <a:p>
            <a:pPr marL="273050" indent="-273050" eaLnBrk="0" hangingPunct="0">
              <a:spcBef>
                <a:spcPts val="600"/>
              </a:spcBef>
              <a:buClr>
                <a:schemeClr val="accent1"/>
              </a:buClr>
              <a:buSzPct val="70000"/>
              <a:buFont typeface="Wingdings" pitchFamily="2" charset="2"/>
              <a:buNone/>
              <a:defRPr/>
            </a:pPr>
            <a:endParaRPr lang="en-US" sz="2800" dirty="0">
              <a:latin typeface="Times New Roman" panose="02020603050405020304" pitchFamily="18" charset="0"/>
              <a:cs typeface="Times New Roman" panose="02020603050405020304" pitchFamily="18" charset="0"/>
            </a:endParaRPr>
          </a:p>
          <a:p>
            <a:pPr marL="273050" indent="-273050" eaLnBrk="0" hangingPunct="0">
              <a:spcBef>
                <a:spcPts val="600"/>
              </a:spcBef>
              <a:buClr>
                <a:schemeClr val="accent1"/>
              </a:buClr>
              <a:buSzPct val="70000"/>
              <a:buFont typeface="Wingdings" pitchFamily="2" charset="2"/>
              <a:buNone/>
              <a:defRPr/>
            </a:pPr>
            <a:endParaRPr lang="en-US" sz="28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8092546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603375"/>
            <a:ext cx="8058150" cy="4873625"/>
          </a:xfrm>
        </p:spPr>
        <p:txBody>
          <a:bodyPr>
            <a:noAutofit/>
          </a:bodyPr>
          <a:lstStyle/>
          <a:p>
            <a:pPr marL="0" indent="0" algn="just" eaLnBrk="1" fontAlgn="auto" hangingPunct="1">
              <a:lnSpc>
                <a:spcPct val="150000"/>
              </a:lnSpc>
              <a:spcAft>
                <a:spcPts val="0"/>
              </a:spcAft>
              <a:buNone/>
              <a:defRPr/>
            </a:pPr>
            <a:r>
              <a:rPr lang="en-US" b="0" dirty="0" err="1" smtClean="0"/>
              <a:t>Lập</a:t>
            </a:r>
            <a:r>
              <a:rPr lang="en-US" b="0" dirty="0" smtClean="0"/>
              <a:t> </a:t>
            </a:r>
            <a:r>
              <a:rPr lang="en-US" b="0" dirty="0" err="1" smtClean="0"/>
              <a:t>trình</a:t>
            </a:r>
            <a:r>
              <a:rPr lang="en-US" b="0" dirty="0" smtClean="0"/>
              <a:t> </a:t>
            </a:r>
            <a:r>
              <a:rPr lang="en-US" b="0" dirty="0" err="1" smtClean="0"/>
              <a:t>đơn</a:t>
            </a:r>
            <a:r>
              <a:rPr lang="en-US" b="0" dirty="0" smtClean="0"/>
              <a:t> </a:t>
            </a:r>
            <a:r>
              <a:rPr lang="en-US" b="0" dirty="0" err="1" smtClean="0"/>
              <a:t>thể</a:t>
            </a:r>
            <a:endParaRPr lang="en-US" b="0" dirty="0" smtClean="0"/>
          </a:p>
          <a:p>
            <a:pPr marL="457200" lvl="1" indent="-457200" algn="just" eaLnBrk="1" fontAlgn="auto" hangingPunct="1">
              <a:lnSpc>
                <a:spcPct val="150000"/>
              </a:lnSpc>
              <a:spcAft>
                <a:spcPts val="0"/>
              </a:spcAft>
              <a:defRPr/>
            </a:pPr>
            <a:r>
              <a:rPr lang="vi-VN" dirty="0"/>
              <a:t>Chương trình là một hệ thống những đơn thể. Đơn thể là một hệ thống các thủ </a:t>
            </a:r>
            <a:r>
              <a:rPr lang="vi-VN" dirty="0" smtClean="0"/>
              <a:t>tục</a:t>
            </a:r>
            <a:r>
              <a:rPr lang="en-US" dirty="0" smtClean="0"/>
              <a:t>/ </a:t>
            </a:r>
            <a:r>
              <a:rPr lang="vi-VN" dirty="0" smtClean="0"/>
              <a:t>hàm</a:t>
            </a:r>
            <a:r>
              <a:rPr lang="en-US" dirty="0" smtClean="0"/>
              <a:t>.</a:t>
            </a:r>
          </a:p>
          <a:p>
            <a:pPr marL="457200" lvl="1" indent="-457200" algn="just" eaLnBrk="1" fontAlgn="auto" hangingPunct="1">
              <a:lnSpc>
                <a:spcPct val="150000"/>
              </a:lnSpc>
              <a:spcAft>
                <a:spcPts val="0"/>
              </a:spcAft>
              <a:defRPr/>
            </a:pPr>
            <a:r>
              <a:rPr lang="vi-VN" dirty="0" smtClean="0"/>
              <a:t>Phân </a:t>
            </a:r>
            <a:r>
              <a:rPr lang="vi-VN" dirty="0"/>
              <a:t>tích và tìm ra các </a:t>
            </a:r>
            <a:r>
              <a:rPr lang="en-US" dirty="0" err="1" smtClean="0"/>
              <a:t>đơn</a:t>
            </a:r>
            <a:r>
              <a:rPr lang="en-US" dirty="0" smtClean="0"/>
              <a:t> </a:t>
            </a:r>
            <a:r>
              <a:rPr lang="en-US" dirty="0" err="1" smtClean="0"/>
              <a:t>thể</a:t>
            </a:r>
            <a:r>
              <a:rPr lang="en-US" dirty="0" smtClean="0"/>
              <a:t>.</a:t>
            </a:r>
          </a:p>
          <a:p>
            <a:pPr marL="457200" lvl="1" indent="-457200" algn="just" eaLnBrk="1" fontAlgn="auto" hangingPunct="1">
              <a:lnSpc>
                <a:spcPct val="150000"/>
              </a:lnSpc>
              <a:spcAft>
                <a:spcPts val="0"/>
              </a:spcAft>
              <a:defRPr/>
            </a:pPr>
            <a:r>
              <a:rPr lang="en-US" dirty="0" smtClean="0"/>
              <a:t>G</a:t>
            </a:r>
            <a:r>
              <a:rPr lang="vi-VN" dirty="0" smtClean="0"/>
              <a:t>om </a:t>
            </a:r>
            <a:r>
              <a:rPr lang="vi-VN" dirty="0"/>
              <a:t>nhóm các thành phần tương tự nhau về ý nghĩa, phạm vi</a:t>
            </a:r>
            <a:r>
              <a:rPr lang="vi-VN" dirty="0" smtClean="0"/>
              <a:t>…</a:t>
            </a:r>
            <a:endParaRPr lang="vi-VN"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50A5F753-A67A-416B-A58A-C389415EDC92}" type="slidenum">
              <a:rPr lang="en-US">
                <a:solidFill>
                  <a:schemeClr val="bg1"/>
                </a:solidFill>
                <a:latin typeface="Verdana" panose="020B0604030504040204" pitchFamily="34" charset="0"/>
              </a:rPr>
              <a:pPr eaLnBrk="1" hangingPunct="1"/>
              <a:t>8</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20040" indent="-320040" eaLnBrk="1" fontAlgn="auto" hangingPunct="1">
              <a:spcAft>
                <a:spcPts val="0"/>
              </a:spcAft>
              <a:buClr>
                <a:schemeClr val="accent6">
                  <a:lumMod val="75000"/>
                </a:schemeClr>
              </a:buClr>
              <a:defRPr/>
            </a:pPr>
            <a:r>
              <a:rPr lang="en-US" dirty="0" err="1" smtClean="0"/>
              <a:t>Bài</a:t>
            </a:r>
            <a:r>
              <a:rPr lang="en-US" dirty="0" smtClean="0"/>
              <a:t> </a:t>
            </a:r>
            <a:r>
              <a:rPr lang="en-US" dirty="0" err="1" smtClean="0"/>
              <a:t>tập</a:t>
            </a:r>
            <a:endParaRPr lang="en-US" dirty="0"/>
          </a:p>
        </p:txBody>
      </p:sp>
      <p:sp>
        <p:nvSpPr>
          <p:cNvPr id="33795" name="Content Placeholder 2"/>
          <p:cNvSpPr>
            <a:spLocks noGrp="1"/>
          </p:cNvSpPr>
          <p:nvPr>
            <p:ph sz="quarter" idx="4294967295"/>
          </p:nvPr>
        </p:nvSpPr>
        <p:spPr>
          <a:xfrm>
            <a:off x="628650" y="1752600"/>
            <a:ext cx="7886700" cy="4495800"/>
          </a:xfrm>
          <a:prstGeom prst="rect">
            <a:avLst/>
          </a:prstGeom>
        </p:spPr>
        <p:txBody>
          <a:bodyPr rtlCol="0">
            <a:noAutofit/>
          </a:bodyPr>
          <a:lstStyle/>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property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lớp sau:</a:t>
            </a:r>
            <a:endParaRPr lang="en-US" sz="3200" dirty="0" smtClean="0">
              <a:latin typeface="Times New Roman" panose="02020603050405020304" pitchFamily="18" charset="0"/>
              <a:cs typeface="Times New Roman" panose="02020603050405020304" pitchFamily="18" charset="0"/>
            </a:endParaRP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a:t>
            </a: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Lớp </a:t>
            </a:r>
            <a:r>
              <a:rPr lang="en-US" sz="3200" dirty="0" err="1" smtClean="0">
                <a:latin typeface="Times New Roman" panose="02020603050405020304" pitchFamily="18" charset="0"/>
                <a:cs typeface="Times New Roman" panose="02020603050405020304" pitchFamily="18" charset="0"/>
              </a:rPr>
              <a:t>thời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gian</a:t>
            </a:r>
            <a:r>
              <a:rPr lang="vi-VN"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CTime</a:t>
            </a:r>
            <a:r>
              <a:rPr lang="en-US" sz="3200" dirty="0" smtClean="0">
                <a:latin typeface="Times New Roman" panose="02020603050405020304" pitchFamily="18" charset="0"/>
                <a:cs typeface="Times New Roman" panose="02020603050405020304" pitchFamily="18" charset="0"/>
              </a:rPr>
              <a:t>)</a:t>
            </a:r>
          </a:p>
          <a:p>
            <a:pPr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dirty="0" smtClean="0">
                <a:latin typeface="Times New Roman" panose="02020603050405020304" pitchFamily="18" charset="0"/>
                <a:cs typeface="Times New Roman" panose="02020603050405020304" pitchFamily="18" charset="0"/>
              </a:rPr>
              <a:t>Lớp </a:t>
            </a:r>
            <a:r>
              <a:rPr lang="en-US" sz="3200" dirty="0" err="1" smtClean="0">
                <a:latin typeface="Times New Roman" panose="02020603050405020304" pitchFamily="18" charset="0"/>
                <a:cs typeface="Times New Roman" panose="02020603050405020304" pitchFamily="18" charset="0"/>
              </a:rPr>
              <a:t>ngày</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năm</a:t>
            </a:r>
            <a:r>
              <a:rPr lang="vi-VN"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CDate</a:t>
            </a:r>
            <a:r>
              <a:rPr lang="vi-VN"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946494963"/>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8B062E5-908A-4691-92BD-BFD825C3CA83}" type="slidenum">
              <a:rPr lang="en-US">
                <a:solidFill>
                  <a:srgbClr val="FFFFFF"/>
                </a:solidFill>
              </a:rPr>
              <a:pPr eaLnBrk="1" hangingPunct="1"/>
              <a:t>81</a:t>
            </a:fld>
            <a:endParaRPr lang="en-US">
              <a:solidFill>
                <a:srgbClr val="FFFFFF"/>
              </a:solidFill>
            </a:endParaRPr>
          </a:p>
        </p:txBody>
      </p:sp>
      <p:sp>
        <p:nvSpPr>
          <p:cNvPr id="2" name="Title 1"/>
          <p:cNvSpPr>
            <a:spLocks noGrp="1"/>
          </p:cNvSpPr>
          <p:nvPr>
            <p:ph type="title"/>
          </p:nvPr>
        </p:nvSpPr>
        <p:spPr>
          <a:xfrm>
            <a:off x="609600" y="0"/>
            <a:ext cx="8153400" cy="762000"/>
          </a:xfrm>
        </p:spPr>
        <p:txBody>
          <a:bodyPr>
            <a:normAutofit/>
          </a:bodyPr>
          <a:lstStyle/>
          <a:p>
            <a:pPr marL="320040" indent="-320040" eaLnBrk="1" fontAlgn="auto" hangingPunct="1">
              <a:spcAft>
                <a:spcPts val="0"/>
              </a:spcAft>
              <a:buClr>
                <a:schemeClr val="accent6">
                  <a:lumMod val="75000"/>
                </a:schemeClr>
              </a:buClr>
              <a:defRPr/>
            </a:pPr>
            <a:r>
              <a:rPr lang="en-US" sz="4000" dirty="0" err="1" smtClean="0"/>
              <a:t>Phương</a:t>
            </a:r>
            <a:r>
              <a:rPr lang="en-US" sz="4000" dirty="0" smtClean="0"/>
              <a:t> </a:t>
            </a:r>
            <a:r>
              <a:rPr lang="en-US" sz="4000" dirty="0" err="1" smtClean="0"/>
              <a:t>thức</a:t>
            </a:r>
            <a:r>
              <a:rPr lang="en-US" sz="4000" dirty="0" smtClean="0"/>
              <a:t> </a:t>
            </a:r>
            <a:r>
              <a:rPr lang="en-US" sz="4000" dirty="0" err="1" smtClean="0"/>
              <a:t>trùng</a:t>
            </a:r>
            <a:r>
              <a:rPr lang="en-US" sz="4000" dirty="0" smtClean="0"/>
              <a:t> </a:t>
            </a:r>
            <a:r>
              <a:rPr lang="en-US" sz="4000" dirty="0" err="1" smtClean="0"/>
              <a:t>tên</a:t>
            </a:r>
            <a:endParaRPr lang="en-US" sz="4000" dirty="0"/>
          </a:p>
        </p:txBody>
      </p:sp>
      <p:sp>
        <p:nvSpPr>
          <p:cNvPr id="35843" name="Content Placeholder 2"/>
          <p:cNvSpPr>
            <a:spLocks noGrp="1"/>
          </p:cNvSpPr>
          <p:nvPr>
            <p:ph sz="quarter" idx="4294967295"/>
          </p:nvPr>
        </p:nvSpPr>
        <p:spPr>
          <a:xfrm>
            <a:off x="609600" y="1752600"/>
            <a:ext cx="7848600" cy="4800600"/>
          </a:xfrm>
          <a:prstGeom prst="rect">
            <a:avLst/>
          </a:prstGeom>
        </p:spPr>
        <p:txBody>
          <a:bodyPr rtlCol="0">
            <a:noAutofit/>
          </a:bodyPr>
          <a:lstStyle/>
          <a:p>
            <a:pPr marL="0" indent="0" algn="just" eaLnBrk="1" fontAlgn="auto" hangingPunct="1">
              <a:lnSpc>
                <a:spcPct val="150000"/>
              </a:lnSpc>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C</a:t>
            </a:r>
            <a:r>
              <a:rPr lang="en-US" sz="3200" dirty="0" err="1" smtClean="0">
                <a:latin typeface="Times New Roman" panose="02020603050405020304" pitchFamily="18" charset="0"/>
                <a:cs typeface="Times New Roman" panose="02020603050405020304" pitchFamily="18" charset="0"/>
              </a:rPr>
              <a:t>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c</a:t>
            </a:r>
            <a:r>
              <a:rPr lang="vi-VN" sz="3200" dirty="0" smtClean="0">
                <a:latin typeface="Times New Roman" panose="02020603050405020304" pitchFamily="18" charset="0"/>
                <a:cs typeface="Times New Roman" panose="02020603050405020304" pitchFamily="18" charset="0"/>
              </a:rPr>
              <a:t>ó thể có tên trùng nhau ngay cả các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này ở cùng trong 1 lớp nhưng trong số các tham số phải có ít nhất 1 tham số khác</a:t>
            </a:r>
            <a:endParaRPr lang="en-US" sz="3200" dirty="0" smtClean="0">
              <a:latin typeface="Times New Roman" panose="02020603050405020304" pitchFamily="18" charset="0"/>
              <a:cs typeface="Times New Roman" panose="02020603050405020304" pitchFamily="18" charset="0"/>
            </a:endParaRPr>
          </a:p>
          <a:p>
            <a:pPr algn="just" eaLnBrk="1" fontAlgn="auto" hangingPunct="1">
              <a:lnSpc>
                <a:spcPct val="150000"/>
              </a:lnSpc>
              <a:buClr>
                <a:schemeClr val="accent6">
                  <a:lumMod val="75000"/>
                </a:schemeClr>
              </a:buClr>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khác</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về</a:t>
            </a:r>
            <a:r>
              <a:rPr lang="en-US" sz="3200" b="1" dirty="0" smtClean="0">
                <a:solidFill>
                  <a:srgbClr val="FF0000"/>
                </a:solidFill>
                <a:latin typeface="Times New Roman" panose="02020603050405020304" pitchFamily="18" charset="0"/>
                <a:cs typeface="Times New Roman" panose="02020603050405020304" pitchFamily="18" charset="0"/>
              </a:rPr>
              <a:t> KDL (</a:t>
            </a:r>
            <a:r>
              <a:rPr lang="en-US" sz="3200" b="1" dirty="0" err="1" smtClean="0">
                <a:solidFill>
                  <a:srgbClr val="FF0000"/>
                </a:solidFill>
                <a:latin typeface="Times New Roman" panose="02020603050405020304" pitchFamily="18" charset="0"/>
                <a:cs typeface="Times New Roman" panose="02020603050405020304" pitchFamily="18" charset="0"/>
              </a:rPr>
              <a:t>nếu</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cùng</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số</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lượng</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tham</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số</a:t>
            </a:r>
            <a:r>
              <a:rPr lang="en-US" sz="3200" b="1" dirty="0" smtClean="0">
                <a:solidFill>
                  <a:srgbClr val="FF0000"/>
                </a:solidFill>
                <a:latin typeface="Times New Roman" panose="02020603050405020304" pitchFamily="18" charset="0"/>
                <a:cs typeface="Times New Roman" panose="02020603050405020304" pitchFamily="18" charset="0"/>
              </a:rPr>
              <a:t>)</a:t>
            </a:r>
          </a:p>
          <a:p>
            <a:pPr algn="just" eaLnBrk="1" fontAlgn="auto" hangingPunct="1">
              <a:lnSpc>
                <a:spcPct val="150000"/>
              </a:lnSpc>
              <a:buClr>
                <a:schemeClr val="accent6">
                  <a:lumMod val="75000"/>
                </a:schemeClr>
              </a:buClr>
              <a:buFont typeface="Wingdings" panose="05000000000000000000" pitchFamily="2" charset="2"/>
              <a:buChar char="§"/>
              <a:defRPr/>
            </a:pPr>
            <a:r>
              <a:rPr lang="en-US" sz="3200" b="1" dirty="0">
                <a:solidFill>
                  <a:srgbClr val="FF0000"/>
                </a:solidFill>
                <a:latin typeface="Times New Roman" panose="02020603050405020304" pitchFamily="18" charset="0"/>
                <a:cs typeface="Times New Roman" panose="02020603050405020304" pitchFamily="18" charset="0"/>
              </a:rPr>
              <a:t> </a:t>
            </a:r>
            <a:r>
              <a:rPr lang="en-US" sz="3200" b="1" dirty="0" err="1" smtClean="0">
                <a:latin typeface="Times New Roman" panose="02020603050405020304" pitchFamily="18" charset="0"/>
                <a:cs typeface="Times New Roman" panose="02020603050405020304" pitchFamily="18" charset="0"/>
              </a:rPr>
              <a:t>hoặc</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khác</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về</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số</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lượng</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tham</a:t>
            </a:r>
            <a:r>
              <a:rPr lang="en-US" sz="3200" b="1" dirty="0" smtClean="0">
                <a:solidFill>
                  <a:srgbClr val="FF0000"/>
                </a:solidFill>
                <a:latin typeface="Times New Roman" panose="02020603050405020304" pitchFamily="18" charset="0"/>
                <a:cs typeface="Times New Roman" panose="02020603050405020304" pitchFamily="18" charset="0"/>
              </a:rPr>
              <a:t> </a:t>
            </a:r>
            <a:r>
              <a:rPr lang="en-US" sz="3200" b="1" dirty="0" err="1" smtClean="0">
                <a:solidFill>
                  <a:srgbClr val="FF0000"/>
                </a:solidFill>
                <a:latin typeface="Times New Roman" panose="02020603050405020304" pitchFamily="18" charset="0"/>
                <a:cs typeface="Times New Roman" panose="02020603050405020304" pitchFamily="18" charset="0"/>
              </a:rPr>
              <a:t>số</a:t>
            </a:r>
            <a:endParaRPr lang="en-US" sz="32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54554380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28B062E5-908A-4691-92BD-BFD825C3CA83}" type="slidenum">
              <a:rPr lang="en-US">
                <a:solidFill>
                  <a:srgbClr val="FFFFFF"/>
                </a:solidFill>
              </a:rPr>
              <a:pPr eaLnBrk="1" hangingPunct="1"/>
              <a:t>82</a:t>
            </a:fld>
            <a:endParaRPr lang="en-US">
              <a:solidFill>
                <a:srgbClr val="FFFFFF"/>
              </a:solidFill>
            </a:endParaRPr>
          </a:p>
        </p:txBody>
      </p:sp>
      <p:sp>
        <p:nvSpPr>
          <p:cNvPr id="2" name="Title 1"/>
          <p:cNvSpPr>
            <a:spLocks noGrp="1"/>
          </p:cNvSpPr>
          <p:nvPr>
            <p:ph type="title"/>
          </p:nvPr>
        </p:nvSpPr>
        <p:spPr>
          <a:xfrm>
            <a:off x="457200" y="0"/>
            <a:ext cx="8305800" cy="762000"/>
          </a:xfrm>
        </p:spPr>
        <p:txBody>
          <a:bodyPr>
            <a:normAutofit/>
          </a:bodyPr>
          <a:lstStyle/>
          <a:p>
            <a:pPr marL="320040" indent="-320040" eaLnBrk="1" fontAlgn="auto" hangingPunct="1">
              <a:spcAft>
                <a:spcPts val="0"/>
              </a:spcAft>
              <a:buClr>
                <a:schemeClr val="accent6">
                  <a:lumMod val="75000"/>
                </a:schemeClr>
              </a:buClr>
              <a:defRPr/>
            </a:pPr>
            <a:r>
              <a:rPr lang="en-US" sz="4000" dirty="0" err="1" smtClean="0"/>
              <a:t>Phương</a:t>
            </a:r>
            <a:r>
              <a:rPr lang="en-US" sz="4000" dirty="0" smtClean="0"/>
              <a:t> </a:t>
            </a:r>
            <a:r>
              <a:rPr lang="en-US" sz="4000" dirty="0" err="1" smtClean="0"/>
              <a:t>thức</a:t>
            </a:r>
            <a:r>
              <a:rPr lang="en-US" sz="4000" dirty="0" smtClean="0"/>
              <a:t> </a:t>
            </a:r>
            <a:r>
              <a:rPr lang="en-US" sz="4000" dirty="0" err="1" smtClean="0"/>
              <a:t>trùng</a:t>
            </a:r>
            <a:r>
              <a:rPr lang="en-US" sz="4000" dirty="0" smtClean="0"/>
              <a:t> </a:t>
            </a:r>
            <a:r>
              <a:rPr lang="en-US" sz="4000" dirty="0" err="1" smtClean="0"/>
              <a:t>tên</a:t>
            </a:r>
            <a:endParaRPr lang="en-US" sz="4000" dirty="0"/>
          </a:p>
        </p:txBody>
      </p:sp>
      <p:sp>
        <p:nvSpPr>
          <p:cNvPr id="35843" name="Content Placeholder 2"/>
          <p:cNvSpPr>
            <a:spLocks noGrp="1"/>
          </p:cNvSpPr>
          <p:nvPr>
            <p:ph sz="quarter" idx="4294967295"/>
          </p:nvPr>
        </p:nvSpPr>
        <p:spPr>
          <a:xfrm>
            <a:off x="228600" y="1447800"/>
            <a:ext cx="8458200" cy="5105400"/>
          </a:xfrm>
          <a:prstGeom prst="rect">
            <a:avLst/>
          </a:prstGeom>
        </p:spPr>
        <p:txBody>
          <a:bodyPr rtlCol="0">
            <a:noAutofit/>
          </a:bodyPr>
          <a:lstStyle/>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public void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 }</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public void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aa</a:t>
            </a:r>
            <a:r>
              <a:rPr lang="en-US" sz="3200" dirty="0" smtClean="0">
                <a:latin typeface="Times New Roman" panose="02020603050405020304" pitchFamily="18" charset="0"/>
                <a:cs typeface="Times New Roman" panose="02020603050405020304" pitchFamily="18" charset="0"/>
              </a:rPr>
              <a:t>)</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 }</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public void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(float </a:t>
            </a:r>
            <a:r>
              <a:rPr lang="en-US" sz="3200" dirty="0" err="1" smtClean="0">
                <a:latin typeface="Times New Roman" panose="02020603050405020304" pitchFamily="18" charset="0"/>
                <a:cs typeface="Times New Roman" panose="02020603050405020304" pitchFamily="18" charset="0"/>
              </a:rPr>
              <a:t>aa</a:t>
            </a:r>
            <a:r>
              <a:rPr lang="en-US" sz="3200" dirty="0" smtClean="0">
                <a:latin typeface="Times New Roman" panose="02020603050405020304" pitchFamily="18" charset="0"/>
                <a:cs typeface="Times New Roman" panose="02020603050405020304" pitchFamily="18" charset="0"/>
              </a:rPr>
              <a:t>)</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 }</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public void </a:t>
            </a:r>
            <a:r>
              <a:rPr lang="en-US" sz="3200" dirty="0" err="1" smtClean="0">
                <a:latin typeface="Times New Roman" panose="02020603050405020304" pitchFamily="18" charset="0"/>
                <a:cs typeface="Times New Roman" panose="02020603050405020304" pitchFamily="18" charset="0"/>
              </a:rPr>
              <a:t>Nhap</a:t>
            </a:r>
            <a:r>
              <a:rPr lang="en-US" sz="3200" dirty="0" smtClean="0">
                <a:latin typeface="Times New Roman" panose="02020603050405020304" pitchFamily="18" charset="0"/>
                <a:cs typeface="Times New Roman" panose="02020603050405020304" pitchFamily="18" charset="0"/>
              </a:rPr>
              <a:t>(</a:t>
            </a:r>
            <a:r>
              <a:rPr lang="en-US" sz="3200" dirty="0" err="1" smtClean="0">
                <a:latin typeface="Times New Roman" panose="02020603050405020304" pitchFamily="18" charset="0"/>
                <a:cs typeface="Times New Roman" panose="02020603050405020304" pitchFamily="18" charset="0"/>
              </a:rPr>
              <a:t>int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aa</a:t>
            </a:r>
            <a:r>
              <a:rPr lang="en-US" sz="3200" dirty="0" smtClean="0">
                <a:latin typeface="Times New Roman" panose="02020603050405020304" pitchFamily="18" charset="0"/>
                <a:cs typeface="Times New Roman" panose="02020603050405020304" pitchFamily="18" charset="0"/>
              </a:rPr>
              <a:t>, float bb)</a:t>
            </a:r>
          </a:p>
          <a:p>
            <a:pPr marL="548640" lvl="1" indent="-182880" eaLnBrk="1" fontAlgn="auto" hangingPunct="1">
              <a:buClr>
                <a:schemeClr val="accent6">
                  <a:lumMod val="75000"/>
                </a:schemeClr>
              </a:buClr>
              <a:buFont typeface="Wingdings 2" pitchFamily="18" charset="2"/>
              <a:buNone/>
              <a:defRPr/>
            </a:pPr>
            <a:r>
              <a:rPr lang="en-US" sz="3200" dirty="0" smtClean="0">
                <a:latin typeface="Times New Roman" panose="02020603050405020304" pitchFamily="18" charset="0"/>
                <a:cs typeface="Times New Roman" panose="02020603050405020304" pitchFamily="18" charset="0"/>
              </a:rPr>
              <a:t>{ }</a:t>
            </a:r>
          </a:p>
          <a:p>
            <a:pPr marL="548640" lvl="1" indent="-182880" eaLnBrk="1" fontAlgn="auto" hangingPunct="1">
              <a:buClr>
                <a:schemeClr val="accent6">
                  <a:lumMod val="75000"/>
                </a:schemeClr>
              </a:buClr>
              <a:buFont typeface="Wingdings 2" pitchFamily="18" charset="2"/>
              <a:buNone/>
              <a:defRPr/>
            </a:pPr>
            <a:r>
              <a:rPr lang="en-US" sz="3200" strike="dblStrike" dirty="0" smtClean="0">
                <a:solidFill>
                  <a:srgbClr val="FF0000"/>
                </a:solidFill>
                <a:latin typeface="Times New Roman" panose="02020603050405020304" pitchFamily="18" charset="0"/>
                <a:cs typeface="Times New Roman" panose="02020603050405020304" pitchFamily="18" charset="0"/>
              </a:rPr>
              <a:t>public </a:t>
            </a:r>
            <a:r>
              <a:rPr lang="en-US" sz="3200" strike="dblStrike" dirty="0" err="1" smtClean="0">
                <a:solidFill>
                  <a:srgbClr val="FF0000"/>
                </a:solidFill>
                <a:latin typeface="Times New Roman" panose="02020603050405020304" pitchFamily="18" charset="0"/>
                <a:cs typeface="Times New Roman" panose="02020603050405020304" pitchFamily="18" charset="0"/>
              </a:rPr>
              <a:t>int</a:t>
            </a:r>
            <a:r>
              <a:rPr lang="en-US" sz="3200" strike="dblStrike" dirty="0" smtClean="0">
                <a:solidFill>
                  <a:srgbClr val="FF0000"/>
                </a:solidFill>
                <a:latin typeface="Times New Roman" panose="02020603050405020304" pitchFamily="18" charset="0"/>
                <a:cs typeface="Times New Roman" panose="02020603050405020304" pitchFamily="18" charset="0"/>
              </a:rPr>
              <a:t> </a:t>
            </a:r>
            <a:r>
              <a:rPr lang="en-US" sz="3200" strike="dblStrike" dirty="0" err="1" smtClean="0">
                <a:solidFill>
                  <a:srgbClr val="FF0000"/>
                </a:solidFill>
                <a:latin typeface="Times New Roman" panose="02020603050405020304" pitchFamily="18" charset="0"/>
                <a:cs typeface="Times New Roman" panose="02020603050405020304" pitchFamily="18" charset="0"/>
              </a:rPr>
              <a:t>Nhap</a:t>
            </a:r>
            <a:r>
              <a:rPr lang="en-US" sz="3200" strike="dblStrike" dirty="0" smtClean="0">
                <a:solidFill>
                  <a:srgbClr val="FF0000"/>
                </a:solidFill>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2636226562"/>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err="1"/>
              <a:t>Phương</a:t>
            </a:r>
            <a:r>
              <a:rPr lang="en-US" dirty="0"/>
              <a:t> </a:t>
            </a:r>
            <a:r>
              <a:rPr lang="en-US" dirty="0" err="1"/>
              <a:t>thức</a:t>
            </a:r>
            <a:r>
              <a:rPr lang="en-US" dirty="0"/>
              <a:t> </a:t>
            </a:r>
            <a:r>
              <a:rPr lang="en-US" dirty="0" err="1"/>
              <a:t>trùng</a:t>
            </a:r>
            <a:r>
              <a:rPr lang="en-US" dirty="0"/>
              <a:t> </a:t>
            </a:r>
            <a:r>
              <a:rPr lang="en-US" dirty="0" err="1"/>
              <a:t>tên</a:t>
            </a:r>
            <a:endParaRPr lang="en-US" dirty="0"/>
          </a:p>
        </p:txBody>
      </p:sp>
      <p:sp>
        <p:nvSpPr>
          <p:cNvPr id="3" name="Content Placeholder 2"/>
          <p:cNvSpPr>
            <a:spLocks noGrp="1"/>
          </p:cNvSpPr>
          <p:nvPr>
            <p:ph idx="1"/>
          </p:nvPr>
        </p:nvSpPr>
        <p:spPr>
          <a:xfrm>
            <a:off x="628650" y="1524001"/>
            <a:ext cx="7886700" cy="5105400"/>
          </a:xfrm>
        </p:spPr>
        <p:txBody>
          <a:bodyPr>
            <a:normAutofit fontScale="92500" lnSpcReduction="10000"/>
          </a:bodyPr>
          <a:lstStyle/>
          <a:p>
            <a:pPr marL="0" indent="0">
              <a:buNone/>
            </a:pPr>
            <a:r>
              <a:rPr lang="en-US" dirty="0" err="1" smtClean="0"/>
              <a:t>Phân</a:t>
            </a:r>
            <a:r>
              <a:rPr lang="en-US" dirty="0" smtClean="0"/>
              <a:t> </a:t>
            </a:r>
            <a:r>
              <a:rPr lang="en-US" dirty="0" err="1" smtClean="0"/>
              <a:t>biệt</a:t>
            </a:r>
            <a:r>
              <a:rPr lang="en-US" dirty="0" smtClean="0"/>
              <a:t> </a:t>
            </a:r>
            <a:r>
              <a:rPr lang="en-US" dirty="0" err="1" smtClean="0"/>
              <a:t>khi</a:t>
            </a:r>
            <a:r>
              <a:rPr lang="en-US" dirty="0" smtClean="0"/>
              <a:t>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 ?</a:t>
            </a:r>
          </a:p>
          <a:p>
            <a:pPr marL="0" indent="0">
              <a:buNone/>
            </a:pPr>
            <a:r>
              <a:rPr lang="en-US" dirty="0" smtClean="0"/>
              <a:t>1. public void </a:t>
            </a:r>
            <a:r>
              <a:rPr lang="en-US" dirty="0" err="1" smtClean="0"/>
              <a:t>PhuongThuc</a:t>
            </a:r>
            <a:r>
              <a:rPr lang="en-US" dirty="0" smtClean="0"/>
              <a:t>(</a:t>
            </a:r>
            <a:r>
              <a:rPr lang="en-US" dirty="0" err="1" smtClean="0"/>
              <a:t>int</a:t>
            </a:r>
            <a:r>
              <a:rPr lang="en-US" dirty="0" smtClean="0"/>
              <a:t> a) {}</a:t>
            </a:r>
          </a:p>
          <a:p>
            <a:pPr marL="0" indent="0">
              <a:buNone/>
            </a:pPr>
            <a:r>
              <a:rPr lang="en-US" dirty="0" smtClean="0"/>
              <a:t>2. public void </a:t>
            </a:r>
            <a:r>
              <a:rPr lang="en-US" dirty="0" err="1" smtClean="0"/>
              <a:t>PhuongThuc</a:t>
            </a:r>
            <a:r>
              <a:rPr lang="en-US" dirty="0" smtClean="0"/>
              <a:t>(float a) {}</a:t>
            </a:r>
          </a:p>
          <a:p>
            <a:pPr marL="0" indent="0">
              <a:buNone/>
            </a:pPr>
            <a:r>
              <a:rPr lang="en-US" dirty="0" smtClean="0"/>
              <a:t>void Main()</a:t>
            </a:r>
          </a:p>
          <a:p>
            <a:pPr marL="0" indent="0">
              <a:buNone/>
            </a:pPr>
            <a:r>
              <a:rPr lang="en-US" dirty="0" smtClean="0"/>
              <a:t>{</a:t>
            </a:r>
          </a:p>
          <a:p>
            <a:pPr marL="0" indent="0">
              <a:buNone/>
            </a:pPr>
            <a:r>
              <a:rPr lang="en-US" dirty="0" smtClean="0"/>
              <a:t>	</a:t>
            </a:r>
            <a:r>
              <a:rPr lang="en-US" dirty="0" err="1" smtClean="0"/>
              <a:t>int</a:t>
            </a:r>
            <a:r>
              <a:rPr lang="en-US" dirty="0" smtClean="0"/>
              <a:t> x=7;</a:t>
            </a:r>
          </a:p>
          <a:p>
            <a:pPr marL="0" indent="0">
              <a:buNone/>
            </a:pPr>
            <a:r>
              <a:rPr lang="en-US" dirty="0"/>
              <a:t>	</a:t>
            </a:r>
            <a:r>
              <a:rPr lang="en-US" dirty="0" smtClean="0"/>
              <a:t>float y=6.0;	</a:t>
            </a:r>
          </a:p>
          <a:p>
            <a:pPr marL="0" indent="0">
              <a:buNone/>
            </a:pPr>
            <a:r>
              <a:rPr lang="en-US" dirty="0"/>
              <a:t>	</a:t>
            </a:r>
            <a:r>
              <a:rPr lang="en-US" dirty="0" err="1" smtClean="0"/>
              <a:t>PhuongThuc</a:t>
            </a:r>
            <a:r>
              <a:rPr lang="en-US" dirty="0" smtClean="0"/>
              <a:t>(x);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số</a:t>
            </a:r>
            <a:r>
              <a:rPr lang="en-US" dirty="0" smtClean="0"/>
              <a:t> 1</a:t>
            </a:r>
          </a:p>
          <a:p>
            <a:pPr marL="0" indent="0">
              <a:buNone/>
            </a:pPr>
            <a:r>
              <a:rPr lang="en-US" dirty="0"/>
              <a:t>	</a:t>
            </a:r>
            <a:r>
              <a:rPr lang="en-US" dirty="0" err="1" smtClean="0"/>
              <a:t>PhuongThuc</a:t>
            </a:r>
            <a:r>
              <a:rPr lang="en-US" dirty="0" smtClean="0"/>
              <a:t>(y); //</a:t>
            </a:r>
            <a:r>
              <a:rPr lang="en-US" dirty="0" err="1" smtClean="0"/>
              <a:t>Gọi</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số</a:t>
            </a:r>
            <a:r>
              <a:rPr lang="en-US" dirty="0" smtClean="0"/>
              <a:t> 2</a:t>
            </a:r>
            <a:endParaRPr lang="en-US" dirty="0"/>
          </a:p>
          <a:p>
            <a:pPr marL="0" indent="0">
              <a:buNone/>
            </a:pPr>
            <a:r>
              <a:rPr lang="en-US" dirty="0" smtClean="0"/>
              <a:t>}</a:t>
            </a:r>
            <a:endParaRPr lang="en-US" dirty="0"/>
          </a:p>
        </p:txBody>
      </p:sp>
    </p:spTree>
    <p:extLst>
      <p:ext uri="{BB962C8B-B14F-4D97-AF65-F5344CB8AC3E}">
        <p14:creationId xmlns:p14="http://schemas.microsoft.com/office/powerpoint/2010/main" xmlns="" val="3025585186"/>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DA218A-EE4E-48A4-801D-E638DD00DFB4}" type="slidenum">
              <a:rPr lang="en-US">
                <a:solidFill>
                  <a:srgbClr val="FFFFFF"/>
                </a:solidFill>
              </a:rPr>
              <a:pPr eaLnBrk="1" hangingPunct="1"/>
              <a:t>84</a:t>
            </a:fld>
            <a:endParaRPr lang="en-US">
              <a:solidFill>
                <a:srgbClr val="FFFFFF"/>
              </a:solidFill>
            </a:endParaRPr>
          </a:p>
        </p:txBody>
      </p:sp>
      <p:sp>
        <p:nvSpPr>
          <p:cNvPr id="2" name="Title 1"/>
          <p:cNvSpPr>
            <a:spLocks noGrp="1"/>
          </p:cNvSpPr>
          <p:nvPr>
            <p:ph type="title"/>
          </p:nvPr>
        </p:nvSpPr>
        <p:spPr>
          <a:xfrm>
            <a:off x="685800" y="152400"/>
            <a:ext cx="8153400" cy="762000"/>
          </a:xfrm>
        </p:spPr>
        <p:txBody>
          <a:bodyPr>
            <a:normAutofit/>
          </a:bodyPr>
          <a:lstStyle/>
          <a:p>
            <a:pPr marL="320040" indent="-320040" eaLnBrk="1" fontAlgn="auto" hangingPunct="1">
              <a:spcAft>
                <a:spcPts val="0"/>
              </a:spcAft>
              <a:buClr>
                <a:schemeClr val="accent6">
                  <a:lumMod val="75000"/>
                </a:schemeClr>
              </a:buClr>
              <a:defRPr/>
            </a:pP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endParaRPr lang="en-US" dirty="0"/>
          </a:p>
        </p:txBody>
      </p:sp>
      <p:sp>
        <p:nvSpPr>
          <p:cNvPr id="3" name="Content Placeholder 2"/>
          <p:cNvSpPr>
            <a:spLocks noGrp="1"/>
          </p:cNvSpPr>
          <p:nvPr>
            <p:ph sz="quarter" idx="4294967295"/>
          </p:nvPr>
        </p:nvSpPr>
        <p:spPr>
          <a:xfrm>
            <a:off x="685800" y="1603375"/>
            <a:ext cx="8001000" cy="5254625"/>
          </a:xfrm>
          <a:prstGeom prst="rect">
            <a:avLst/>
          </a:prstGeom>
        </p:spPr>
        <p:txBody>
          <a:bodyPr rtlCol="0">
            <a:noAutofit/>
          </a:bodyPr>
          <a:lstStyle/>
          <a:p>
            <a:pPr marL="0" indent="0" algn="just" eaLnBrk="1" fontAlgn="auto" hangingPunct="1">
              <a:lnSpc>
                <a:spcPct val="150000"/>
              </a:lnSpc>
              <a:spcAft>
                <a:spcPts val="0"/>
              </a:spcAft>
              <a:buClr>
                <a:schemeClr val="accent6">
                  <a:lumMod val="75000"/>
                </a:schemeClr>
              </a:buClr>
              <a:buFont typeface="Wingdings" pitchFamily="2" charset="2"/>
              <a:buNone/>
              <a:defRPr/>
            </a:pPr>
            <a:r>
              <a:rPr lang="vi-VN" sz="3200" dirty="0" smtClean="0">
                <a:latin typeface="Times New Roman" panose="02020603050405020304" pitchFamily="18" charset="0"/>
                <a:cs typeface="Times New Roman" panose="02020603050405020304" pitchFamily="18" charset="0"/>
              </a:rPr>
              <a:t>Tự động thực hiện khi đối tượng được sinh ra, các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này có các đặc điểm:</a:t>
            </a:r>
            <a:endParaRPr lang="en-US" sz="3200" dirty="0" smtClean="0">
              <a:latin typeface="Times New Roman" panose="02020603050405020304" pitchFamily="18" charset="0"/>
              <a:cs typeface="Times New Roman" panose="02020603050405020304" pitchFamily="18" charset="0"/>
            </a:endParaRPr>
          </a:p>
          <a:p>
            <a:pPr marL="225425" indent="-225425"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u="sng" dirty="0" smtClean="0">
                <a:solidFill>
                  <a:srgbClr val="FF0000"/>
                </a:solidFill>
                <a:latin typeface="Times New Roman" panose="02020603050405020304" pitchFamily="18" charset="0"/>
                <a:cs typeface="Times New Roman" panose="02020603050405020304" pitchFamily="18" charset="0"/>
              </a:rPr>
              <a:t>Không có </a:t>
            </a:r>
            <a:r>
              <a:rPr lang="vi-VN" sz="3200" dirty="0" smtClean="0">
                <a:solidFill>
                  <a:srgbClr val="FF0000"/>
                </a:solidFill>
                <a:latin typeface="Times New Roman" panose="02020603050405020304" pitchFamily="18" charset="0"/>
                <a:cs typeface="Times New Roman" panose="02020603050405020304" pitchFamily="18" charset="0"/>
              </a:rPr>
              <a:t>giá trị trả về</a:t>
            </a:r>
            <a:r>
              <a:rPr lang="vi-VN"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25425" indent="-225425" eaLnBrk="1" fontAlgn="auto" hangingPunct="1">
              <a:lnSpc>
                <a:spcPct val="150000"/>
              </a:lnSpc>
              <a:spcAft>
                <a:spcPts val="0"/>
              </a:spcAft>
              <a:buClr>
                <a:schemeClr val="accent6">
                  <a:lumMod val="75000"/>
                </a:schemeClr>
              </a:buClr>
              <a:buFont typeface="Wingdings" panose="05000000000000000000" pitchFamily="2" charset="2"/>
              <a:buChar char="§"/>
              <a:defRPr/>
            </a:pPr>
            <a:r>
              <a:rPr lang="vi-VN" sz="3200" dirty="0" smtClean="0">
                <a:solidFill>
                  <a:srgbClr val="FF0000"/>
                </a:solidFill>
                <a:latin typeface="Times New Roman" panose="02020603050405020304" pitchFamily="18" charset="0"/>
                <a:cs typeface="Times New Roman" panose="02020603050405020304" pitchFamily="18" charset="0"/>
              </a:rPr>
              <a:t>Tên </a:t>
            </a:r>
            <a:r>
              <a:rPr lang="en-US" sz="3200" dirty="0" err="1" smtClean="0">
                <a:solidFill>
                  <a:srgbClr val="FF0000"/>
                </a:solidFill>
                <a:latin typeface="Times New Roman" panose="02020603050405020304" pitchFamily="18" charset="0"/>
                <a:cs typeface="Times New Roman" panose="02020603050405020304" pitchFamily="18" charset="0"/>
              </a:rPr>
              <a:t>phương</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dirty="0" err="1" smtClean="0">
                <a:solidFill>
                  <a:srgbClr val="FF0000"/>
                </a:solidFill>
                <a:latin typeface="Times New Roman" panose="02020603050405020304" pitchFamily="18" charset="0"/>
                <a:cs typeface="Times New Roman" panose="02020603050405020304" pitchFamily="18" charset="0"/>
              </a:rPr>
              <a:t>thức</a:t>
            </a:r>
            <a:r>
              <a:rPr lang="en-US" sz="3200" dirty="0" smtClean="0">
                <a:solidFill>
                  <a:srgbClr val="FF0000"/>
                </a:solidFill>
                <a:latin typeface="Times New Roman" panose="02020603050405020304" pitchFamily="18" charset="0"/>
                <a:cs typeface="Times New Roman" panose="02020603050405020304" pitchFamily="18" charset="0"/>
              </a:rPr>
              <a:t> </a:t>
            </a:r>
            <a:r>
              <a:rPr lang="en-US" sz="3200" u="sng" dirty="0" smtClean="0">
                <a:solidFill>
                  <a:srgbClr val="FF0000"/>
                </a:solidFill>
                <a:latin typeface="Times New Roman" panose="02020603050405020304" pitchFamily="18" charset="0"/>
                <a:cs typeface="Times New Roman" panose="02020603050405020304" pitchFamily="18" charset="0"/>
              </a:rPr>
              <a:t>t</a:t>
            </a:r>
            <a:r>
              <a:rPr lang="vi-VN" sz="3200" u="sng" dirty="0" smtClean="0">
                <a:solidFill>
                  <a:srgbClr val="FF0000"/>
                </a:solidFill>
                <a:latin typeface="Times New Roman" panose="02020603050405020304" pitchFamily="18" charset="0"/>
                <a:cs typeface="Times New Roman" panose="02020603050405020304" pitchFamily="18" charset="0"/>
              </a:rPr>
              <a:t>rùng với tên lớp</a:t>
            </a:r>
            <a:r>
              <a:rPr lang="vi-VN" sz="3200" dirty="0" smtClean="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a:p>
            <a:pPr marL="225425" indent="-225425"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thể</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hoặc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a:t>
            </a:r>
          </a:p>
          <a:p>
            <a:pPr marL="225425" indent="-225425" eaLnBrk="1" fontAlgn="auto" hangingPunct="1">
              <a:lnSpc>
                <a:spcPct val="150000"/>
              </a:lnSpc>
              <a:spcAft>
                <a:spcPts val="0"/>
              </a:spcAft>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từ</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khóa</a:t>
            </a:r>
            <a:r>
              <a:rPr lang="en-US" sz="3200" dirty="0" smtClean="0">
                <a:solidFill>
                  <a:srgbClr val="FF0000"/>
                </a:solidFill>
                <a:latin typeface="Times New Roman" panose="02020603050405020304" pitchFamily="18" charset="0"/>
                <a:cs typeface="Times New Roman" panose="02020603050405020304" pitchFamily="18" charset="0"/>
              </a:rPr>
              <a:t> new</a:t>
            </a:r>
          </a:p>
        </p:txBody>
      </p:sp>
    </p:spTree>
    <p:extLst>
      <p:ext uri="{BB962C8B-B14F-4D97-AF65-F5344CB8AC3E}">
        <p14:creationId xmlns:p14="http://schemas.microsoft.com/office/powerpoint/2010/main" xmlns="" val="145795824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0DA218A-EE4E-48A4-801D-E638DD00DFB4}" type="slidenum">
              <a:rPr lang="en-US">
                <a:solidFill>
                  <a:srgbClr val="FFFFFF"/>
                </a:solidFill>
              </a:rPr>
              <a:pPr eaLnBrk="1" hangingPunct="1"/>
              <a:t>85</a:t>
            </a:fld>
            <a:endParaRPr lang="en-US">
              <a:solidFill>
                <a:srgbClr val="FFFFFF"/>
              </a:solidFill>
            </a:endParaRPr>
          </a:p>
        </p:txBody>
      </p:sp>
      <p:sp>
        <p:nvSpPr>
          <p:cNvPr id="2" name="Title 1"/>
          <p:cNvSpPr>
            <a:spLocks noGrp="1"/>
          </p:cNvSpPr>
          <p:nvPr>
            <p:ph type="title"/>
          </p:nvPr>
        </p:nvSpPr>
        <p:spPr>
          <a:xfrm>
            <a:off x="685800" y="152400"/>
            <a:ext cx="8153400" cy="762000"/>
          </a:xfrm>
        </p:spPr>
        <p:txBody>
          <a:bodyPr>
            <a:normAutofit/>
          </a:bodyPr>
          <a:lstStyle/>
          <a:p>
            <a:pPr marL="320040" indent="-320040" eaLnBrk="1" fontAlgn="auto" hangingPunct="1">
              <a:spcAft>
                <a:spcPts val="0"/>
              </a:spcAft>
              <a:buClr>
                <a:schemeClr val="accent6">
                  <a:lumMod val="75000"/>
                </a:schemeClr>
              </a:buClr>
              <a:defRPr/>
            </a:pPr>
            <a:r>
              <a:rPr lang="en-US" dirty="0" err="1" smtClean="0"/>
              <a:t>Mẫu</a:t>
            </a:r>
            <a:r>
              <a:rPr lang="en-US" dirty="0" smtClean="0"/>
              <a:t> </a:t>
            </a:r>
            <a:r>
              <a:rPr lang="en-US" dirty="0" err="1" smtClean="0"/>
              <a:t>phương</a:t>
            </a:r>
            <a:r>
              <a:rPr lang="en-US" dirty="0" smtClean="0"/>
              <a:t> </a:t>
            </a:r>
            <a:r>
              <a:rPr lang="en-US" dirty="0" err="1" smtClean="0"/>
              <a:t>thức</a:t>
            </a:r>
            <a:r>
              <a:rPr lang="en-US" dirty="0" smtClean="0"/>
              <a:t> </a:t>
            </a:r>
            <a:r>
              <a:rPr lang="en-US" dirty="0" err="1" smtClean="0"/>
              <a:t>thiết</a:t>
            </a:r>
            <a:r>
              <a:rPr lang="en-US" dirty="0" smtClean="0"/>
              <a:t> </a:t>
            </a:r>
            <a:r>
              <a:rPr lang="en-US" dirty="0" err="1" smtClean="0"/>
              <a:t>lập</a:t>
            </a:r>
            <a:endParaRPr lang="en-US" dirty="0"/>
          </a:p>
        </p:txBody>
      </p:sp>
      <p:sp>
        <p:nvSpPr>
          <p:cNvPr id="3" name="Content Placeholder 2"/>
          <p:cNvSpPr>
            <a:spLocks noGrp="1"/>
          </p:cNvSpPr>
          <p:nvPr>
            <p:ph sz="quarter" idx="4294967295"/>
          </p:nvPr>
        </p:nvSpPr>
        <p:spPr>
          <a:xfrm>
            <a:off x="685800" y="1603375"/>
            <a:ext cx="8001000" cy="5254625"/>
          </a:xfrm>
          <a:prstGeom prst="rect">
            <a:avLst/>
          </a:prstGeom>
        </p:spPr>
        <p:txBody>
          <a:bodyPr rtlCol="0">
            <a:noAutofit/>
          </a:bodyPr>
          <a:lstStyle/>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class &lt;</a:t>
            </a:r>
            <a:r>
              <a:rPr lang="en-US" sz="3200" dirty="0" err="1" smtClean="0">
                <a:latin typeface="Times New Roman" panose="02020603050405020304" pitchFamily="18" charset="0"/>
                <a:cs typeface="Times New Roman" panose="02020603050405020304" pitchFamily="18" charset="0"/>
              </a:rPr>
              <a:t>TênLớp</a:t>
            </a:r>
            <a:r>
              <a:rPr lang="en-US" sz="3200" dirty="0" smtClean="0">
                <a:latin typeface="Times New Roman" panose="02020603050405020304" pitchFamily="18" charset="0"/>
                <a:cs typeface="Times New Roman" panose="02020603050405020304" pitchFamily="18" charset="0"/>
              </a:rPr>
              <a:t>&gt;</a:t>
            </a:r>
          </a:p>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endParaRPr lang="en-US" sz="3200" dirty="0" smtClean="0">
              <a:latin typeface="Times New Roman" panose="02020603050405020304" pitchFamily="18" charset="0"/>
              <a:cs typeface="Times New Roman" panose="02020603050405020304" pitchFamily="18" charset="0"/>
            </a:endParaRPr>
          </a:p>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endParaRPr lang="en-US" sz="3200" dirty="0" smtClean="0">
              <a:latin typeface="Times New Roman" panose="02020603050405020304" pitchFamily="18" charset="0"/>
              <a:cs typeface="Times New Roman" panose="02020603050405020304" pitchFamily="18" charset="0"/>
            </a:endParaRPr>
          </a:p>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public &lt;</a:t>
            </a:r>
            <a:r>
              <a:rPr lang="en-US" sz="3200" dirty="0" err="1" smtClean="0">
                <a:latin typeface="Times New Roman" panose="02020603050405020304" pitchFamily="18" charset="0"/>
                <a:cs typeface="Times New Roman" panose="02020603050405020304" pitchFamily="18" charset="0"/>
              </a:rPr>
              <a:t>TênLớp</a:t>
            </a:r>
            <a:r>
              <a:rPr lang="en-US" sz="3200" dirty="0" smtClean="0">
                <a:latin typeface="Times New Roman" panose="02020603050405020304" pitchFamily="18" charset="0"/>
                <a:cs typeface="Times New Roman" panose="02020603050405020304" pitchFamily="18" charset="0"/>
              </a:rPr>
              <a:t>&gt;([</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p>
          <a:p>
            <a:pPr marL="463550" indent="-46355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t>
            </a:r>
          </a:p>
          <a:p>
            <a:pPr marL="463550" indent="-46355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trị</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thuộc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tính</a:t>
            </a:r>
            <a:endParaRPr lang="en-US" sz="3200" dirty="0" smtClean="0">
              <a:latin typeface="Times New Roman" panose="02020603050405020304" pitchFamily="18" charset="0"/>
              <a:cs typeface="Times New Roman" panose="02020603050405020304" pitchFamily="18" charset="0"/>
            </a:endParaRPr>
          </a:p>
          <a:p>
            <a:pPr marL="463550" indent="-463550" eaLnBrk="1" fontAlgn="auto" hangingPunct="1">
              <a:spcAft>
                <a:spcPts val="0"/>
              </a:spcAft>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a:t>
            </a:r>
          </a:p>
          <a:p>
            <a:pPr marL="463550" indent="-463550" eaLnBrk="1" fontAlgn="auto" hangingPunct="1">
              <a:spcAft>
                <a:spcPts val="0"/>
              </a:spcAft>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387746845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ts val="0"/>
              </a:spcBef>
              <a:spcAft>
                <a:spcPts val="0"/>
              </a:spcAft>
            </a:pPr>
            <a:fld id="{94F4D43D-C5FD-426B-84BB-71D754DCDEF9}" type="slidenum">
              <a:rPr lang="en-US" sz="2400">
                <a:solidFill>
                  <a:srgbClr val="FFFFFF"/>
                </a:solidFill>
                <a:latin typeface="Times New Roman" panose="02020603050405020304" pitchFamily="18" charset="0"/>
                <a:cs typeface="Times New Roman" panose="02020603050405020304" pitchFamily="18" charset="0"/>
              </a:rPr>
              <a:pPr eaLnBrk="1" hangingPunct="1">
                <a:spcBef>
                  <a:spcPts val="0"/>
                </a:spcBef>
                <a:spcAft>
                  <a:spcPts val="0"/>
                </a:spcAft>
              </a:pPr>
              <a:t>86</a:t>
            </a:fld>
            <a:endParaRPr lang="en-US" sz="2400">
              <a:solidFill>
                <a:srgbClr val="FFFFFF"/>
              </a:solidFill>
              <a:latin typeface="Times New Roman" panose="02020603050405020304" pitchFamily="18" charset="0"/>
              <a:cs typeface="Times New Roman" panose="02020603050405020304" pitchFamily="18" charset="0"/>
            </a:endParaRPr>
          </a:p>
        </p:txBody>
      </p:sp>
      <p:sp>
        <p:nvSpPr>
          <p:cNvPr id="37890" name="Content Placeholder 2"/>
          <p:cNvSpPr>
            <a:spLocks noGrp="1"/>
          </p:cNvSpPr>
          <p:nvPr>
            <p:ph sz="quarter" idx="4294967295"/>
          </p:nvPr>
        </p:nvSpPr>
        <p:spPr>
          <a:xfrm>
            <a:off x="304800" y="79375"/>
            <a:ext cx="6629400" cy="6778625"/>
          </a:xfrm>
          <a:prstGeom prst="rect">
            <a:avLst/>
          </a:prstGeom>
        </p:spPr>
        <p:txBody>
          <a:bodyPr rtlCol="0">
            <a:noAutofit/>
          </a:bodyPr>
          <a:lstStyle/>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class </a:t>
            </a:r>
            <a:r>
              <a:rPr lang="en-US" sz="2400" dirty="0" err="1" smtClean="0">
                <a:latin typeface="Times New Roman" panose="02020603050405020304" pitchFamily="18" charset="0"/>
                <a:cs typeface="Times New Roman" panose="02020603050405020304" pitchFamily="18" charset="0"/>
              </a:rPr>
              <a:t>CViDu</a:t>
            </a:r>
            <a:endParaRPr lang="en-US" sz="2400" dirty="0" smtClean="0">
              <a:latin typeface="Times New Roman" panose="02020603050405020304" pitchFamily="18" charset="0"/>
              <a:cs typeface="Times New Roman" panose="02020603050405020304" pitchFamily="18" charset="0"/>
            </a:endParaRP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private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 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a:t>
            </a:r>
            <a:r>
              <a:rPr lang="en-US" sz="2400" b="1" dirty="0" err="1" smtClean="0">
                <a:solidFill>
                  <a:srgbClr val="FF0000"/>
                </a:solidFill>
                <a:latin typeface="Times New Roman" panose="02020603050405020304" pitchFamily="18" charset="0"/>
                <a:cs typeface="Times New Roman" panose="02020603050405020304" pitchFamily="18" charset="0"/>
              </a:rPr>
              <a:t>CViDu</a:t>
            </a:r>
            <a:r>
              <a:rPr lang="en-US" sz="2400" b="1" dirty="0" smtClean="0">
                <a:solidFill>
                  <a:srgbClr val="FF0000"/>
                </a:solidFill>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 = 4;</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b = 2;</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a:t>
            </a:r>
            <a:r>
              <a:rPr lang="en-US" sz="2400" b="1" dirty="0" err="1" smtClean="0">
                <a:solidFill>
                  <a:srgbClr val="FF0000"/>
                </a:solidFill>
                <a:latin typeface="Times New Roman" panose="02020603050405020304" pitchFamily="18" charset="0"/>
                <a:cs typeface="Times New Roman" panose="02020603050405020304" pitchFamily="18" charset="0"/>
              </a:rPr>
              <a:t>CViDu</a:t>
            </a:r>
            <a:r>
              <a:rPr lang="en-US" sz="2400" b="1" dirty="0" smtClean="0">
                <a:solidFill>
                  <a:srgbClr val="FF0000"/>
                </a:solidFill>
                <a:latin typeface="Times New Roman" panose="02020603050405020304" pitchFamily="18" charset="0"/>
                <a:cs typeface="Times New Roman" panose="02020603050405020304" pitchFamily="18" charset="0"/>
              </a:rPr>
              <a:t>(</a:t>
            </a:r>
            <a:r>
              <a:rPr lang="en-US" sz="2400" b="1" dirty="0" err="1" smtClean="0">
                <a:solidFill>
                  <a:srgbClr val="FF0000"/>
                </a:solidFill>
                <a:latin typeface="Times New Roman" panose="02020603050405020304" pitchFamily="18" charset="0"/>
                <a:cs typeface="Times New Roman" panose="02020603050405020304" pitchFamily="18" charset="0"/>
              </a:rPr>
              <a:t>int</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aa</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int</a:t>
            </a:r>
            <a:r>
              <a:rPr lang="en-US" sz="2400" b="1" dirty="0" smtClean="0">
                <a:solidFill>
                  <a:srgbClr val="FF0000"/>
                </a:solidFill>
                <a:latin typeface="Times New Roman" panose="02020603050405020304" pitchFamily="18" charset="0"/>
                <a:cs typeface="Times New Roman" panose="02020603050405020304" pitchFamily="18" charset="0"/>
              </a:rPr>
              <a:t> bb)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 = </a:t>
            </a:r>
            <a:r>
              <a:rPr lang="en-US" sz="2400" dirty="0" err="1" smtClean="0">
                <a:latin typeface="Times New Roman" panose="02020603050405020304" pitchFamily="18" charset="0"/>
                <a:cs typeface="Times New Roman" panose="02020603050405020304" pitchFamily="18" charset="0"/>
              </a:rPr>
              <a:t>aa</a:t>
            </a:r>
            <a:r>
              <a:rPr lang="en-US" sz="24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b = bb;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Xuat</a:t>
            </a:r>
            <a:r>
              <a:rPr lang="en-US" sz="24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it-IT" sz="2400" dirty="0" smtClean="0">
                <a:latin typeface="Times New Roman" panose="02020603050405020304" pitchFamily="18" charset="0"/>
                <a:cs typeface="Times New Roman" panose="02020603050405020304" pitchFamily="18" charset="0"/>
              </a:rPr>
              <a:t>            Console.WriteLine("a = {0}, b = {1}", a, 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p:txBody>
      </p:sp>
      <p:sp>
        <p:nvSpPr>
          <p:cNvPr id="5" name="Content Placeholder 2"/>
          <p:cNvSpPr txBox="1">
            <a:spLocks/>
          </p:cNvSpPr>
          <p:nvPr/>
        </p:nvSpPr>
        <p:spPr bwMode="auto">
          <a:xfrm>
            <a:off x="4686300" y="1412874"/>
            <a:ext cx="4495800" cy="3806825"/>
          </a:xfrm>
          <a:prstGeom prst="rect">
            <a:avLst/>
          </a:prstGeom>
          <a:noFill/>
          <a:ln w="9525">
            <a:noFill/>
            <a:miter lim="800000"/>
            <a:headEnd/>
            <a:tailEnd/>
          </a:ln>
        </p:spPr>
        <p:txBody>
          <a:bodyPr/>
          <a:lstStyle/>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class Program</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static 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CViDu</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a:t>
            </a:r>
            <a:r>
              <a:rPr lang="en-US" sz="2400" dirty="0">
                <a:latin typeface="Times New Roman" panose="02020603050405020304" pitchFamily="18" charset="0"/>
                <a:cs typeface="Times New Roman" panose="02020603050405020304" pitchFamily="18" charset="0"/>
              </a:rPr>
              <a:t> = </a:t>
            </a:r>
            <a:r>
              <a:rPr lang="en-US" sz="2400" b="1" dirty="0">
                <a:solidFill>
                  <a:srgbClr val="FF0000"/>
                </a:solidFill>
                <a:latin typeface="Times New Roman" panose="02020603050405020304" pitchFamily="18" charset="0"/>
                <a:cs typeface="Times New Roman" panose="02020603050405020304" pitchFamily="18" charset="0"/>
              </a:rPr>
              <a:t>new </a:t>
            </a:r>
            <a:r>
              <a:rPr lang="en-US" sz="2400" b="1" dirty="0" err="1" smtClean="0">
                <a:solidFill>
                  <a:srgbClr val="FF0000"/>
                </a:solidFill>
                <a:latin typeface="Times New Roman" panose="02020603050405020304" pitchFamily="18" charset="0"/>
                <a:cs typeface="Times New Roman" panose="02020603050405020304" pitchFamily="18" charset="0"/>
              </a:rPr>
              <a:t>CViDu</a:t>
            </a:r>
            <a:r>
              <a:rPr lang="en-US" sz="2400" b="1" dirty="0">
                <a:solidFill>
                  <a:srgbClr val="FF0000"/>
                </a:solidFill>
                <a:latin typeface="Times New Roman" panose="02020603050405020304" pitchFamily="18" charset="0"/>
                <a:cs typeface="Times New Roman" panose="02020603050405020304" pitchFamily="18" charset="0"/>
              </a:rPr>
              <a:t>()</a:t>
            </a:r>
            <a:r>
              <a:rPr lang="en-US" sz="2400" b="1" dirty="0">
                <a:latin typeface="Times New Roman" panose="02020603050405020304" pitchFamily="18" charset="0"/>
                <a:cs typeface="Times New Roman" panose="02020603050405020304" pitchFamily="18" charset="0"/>
              </a:rPr>
              <a:t>;</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vd.Xuat</a:t>
            </a:r>
            <a:r>
              <a:rPr lang="en-US" sz="2400" dirty="0">
                <a:latin typeface="Times New Roman" panose="02020603050405020304" pitchFamily="18" charset="0"/>
                <a:cs typeface="Times New Roman" panose="02020603050405020304" pitchFamily="18" charset="0"/>
              </a:rPr>
              <a:t>();</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a:t>
            </a:r>
            <a:r>
              <a:rPr lang="en-US" sz="2400" dirty="0">
                <a:latin typeface="Times New Roman" panose="02020603050405020304" pitchFamily="18" charset="0"/>
                <a:cs typeface="Times New Roman" panose="02020603050405020304" pitchFamily="18" charset="0"/>
              </a:rPr>
              <a:t> </a:t>
            </a:r>
            <a:r>
              <a:rPr lang="en-US" sz="2400" b="1" dirty="0">
                <a:latin typeface="Times New Roman" panose="02020603050405020304" pitchFamily="18" charset="0"/>
                <a:cs typeface="Times New Roman" panose="02020603050405020304" pitchFamily="18" charset="0"/>
              </a:rPr>
              <a:t>= </a:t>
            </a:r>
            <a:r>
              <a:rPr lang="en-US" sz="2400" b="1" dirty="0">
                <a:solidFill>
                  <a:srgbClr val="FF0000"/>
                </a:solidFill>
                <a:latin typeface="Times New Roman" panose="02020603050405020304" pitchFamily="18" charset="0"/>
                <a:cs typeface="Times New Roman" panose="02020603050405020304" pitchFamily="18" charset="0"/>
              </a:rPr>
              <a:t>new </a:t>
            </a:r>
            <a:r>
              <a:rPr lang="en-US" sz="2400" b="1" dirty="0" err="1" smtClean="0">
                <a:solidFill>
                  <a:srgbClr val="FF0000"/>
                </a:solidFill>
                <a:latin typeface="Times New Roman" panose="02020603050405020304" pitchFamily="18" charset="0"/>
                <a:cs typeface="Times New Roman" panose="02020603050405020304" pitchFamily="18" charset="0"/>
              </a:rPr>
              <a:t>CViDu</a:t>
            </a:r>
            <a:r>
              <a:rPr lang="en-US" sz="2400" b="1" dirty="0" smtClean="0">
                <a:solidFill>
                  <a:srgbClr val="FF0000"/>
                </a:solidFill>
                <a:latin typeface="Times New Roman" panose="02020603050405020304" pitchFamily="18" charset="0"/>
                <a:cs typeface="Times New Roman" panose="02020603050405020304" pitchFamily="18" charset="0"/>
              </a:rPr>
              <a:t>(1</a:t>
            </a:r>
            <a:r>
              <a:rPr lang="en-US" sz="2400" b="1" dirty="0">
                <a:solidFill>
                  <a:srgbClr val="FF0000"/>
                </a:solidFill>
                <a:latin typeface="Times New Roman" panose="02020603050405020304" pitchFamily="18" charset="0"/>
                <a:cs typeface="Times New Roman" panose="02020603050405020304" pitchFamily="18" charset="0"/>
              </a:rPr>
              <a:t>, 23)</a:t>
            </a:r>
            <a:r>
              <a:rPr lang="en-US" sz="2400" b="1" dirty="0">
                <a:latin typeface="Times New Roman" panose="02020603050405020304" pitchFamily="18" charset="0"/>
                <a:cs typeface="Times New Roman" panose="02020603050405020304" pitchFamily="18" charset="0"/>
              </a:rPr>
              <a:t>;</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vd.Xuat</a:t>
            </a:r>
            <a:r>
              <a:rPr lang="en-US" sz="2400" dirty="0">
                <a:latin typeface="Times New Roman" panose="02020603050405020304" pitchFamily="18" charset="0"/>
                <a:cs typeface="Times New Roman" panose="02020603050405020304" pitchFamily="18" charset="0"/>
              </a:rPr>
              <a:t>();</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p>
          <a:p>
            <a:pPr marL="273050" indent="-273050" eaLnBrk="0" hangingPunct="0">
              <a:spcBef>
                <a:spcPts val="0"/>
              </a:spcBef>
              <a:spcAft>
                <a:spcPts val="0"/>
              </a:spcAft>
              <a:buClr>
                <a:schemeClr val="accent1"/>
              </a:buClr>
              <a:buSzPct val="70000"/>
              <a:buFont typeface="Wingdings" pitchFamily="2" charset="2"/>
              <a:buNone/>
              <a:defRPr/>
            </a:pPr>
            <a:r>
              <a:rPr lang="en-US"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256687347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B52F91CF-4699-4DEC-9545-ADE97B429DF0}" type="slidenum">
              <a:rPr lang="en-US">
                <a:solidFill>
                  <a:srgbClr val="FFFFFF"/>
                </a:solidFill>
              </a:rPr>
              <a:pPr eaLnBrk="1" hangingPunct="1"/>
              <a:t>87</a:t>
            </a:fld>
            <a:endParaRPr lang="en-US">
              <a:solidFill>
                <a:srgbClr val="FFFFFF"/>
              </a:solidFill>
            </a:endParaRPr>
          </a:p>
        </p:txBody>
      </p:sp>
      <p:sp>
        <p:nvSpPr>
          <p:cNvPr id="2" name="Title 1"/>
          <p:cNvSpPr>
            <a:spLocks noGrp="1"/>
          </p:cNvSpPr>
          <p:nvPr>
            <p:ph type="title"/>
          </p:nvPr>
        </p:nvSpPr>
        <p:spPr>
          <a:xfrm>
            <a:off x="609600" y="0"/>
            <a:ext cx="7315200" cy="914400"/>
          </a:xfrm>
        </p:spPr>
        <p:txBody>
          <a:bodyPr>
            <a:normAutofit/>
          </a:bodyPr>
          <a:lstStyle/>
          <a:p>
            <a:pPr marL="320040" indent="-320040" eaLnBrk="1" fontAlgn="auto" hangingPunct="1">
              <a:spcAft>
                <a:spcPts val="0"/>
              </a:spcAft>
              <a:buClr>
                <a:schemeClr val="accent6">
                  <a:lumMod val="75000"/>
                </a:schemeClr>
              </a:buClr>
              <a:defRPr/>
            </a:pPr>
            <a:r>
              <a:rPr lang="en-US" dirty="0" err="1" smtClean="0"/>
              <a:t>Sử</a:t>
            </a:r>
            <a:r>
              <a:rPr lang="en-US" dirty="0" smtClean="0"/>
              <a:t> </a:t>
            </a:r>
            <a:r>
              <a:rPr lang="en-US" dirty="0" err="1" smtClean="0"/>
              <a:t>dụng</a:t>
            </a:r>
            <a:r>
              <a:rPr lang="en-US" dirty="0" smtClean="0"/>
              <a:t> </a:t>
            </a:r>
            <a:r>
              <a:rPr lang="en-US" dirty="0" err="1" smtClean="0"/>
              <a:t>từ</a:t>
            </a:r>
            <a:r>
              <a:rPr lang="en-US" dirty="0" smtClean="0"/>
              <a:t> </a:t>
            </a:r>
            <a:r>
              <a:rPr lang="en-US" dirty="0" err="1" smtClean="0"/>
              <a:t>khóa</a:t>
            </a:r>
            <a:r>
              <a:rPr lang="en-US" dirty="0" smtClean="0"/>
              <a:t> </a:t>
            </a:r>
            <a:r>
              <a:rPr lang="en-US" dirty="0" smtClean="0">
                <a:solidFill>
                  <a:srgbClr val="FF0000"/>
                </a:solidFill>
              </a:rPr>
              <a:t>this</a:t>
            </a:r>
            <a:endParaRPr lang="en-US" dirty="0">
              <a:solidFill>
                <a:srgbClr val="FF0000"/>
              </a:solidFill>
            </a:endParaRPr>
          </a:p>
        </p:txBody>
      </p:sp>
      <p:sp>
        <p:nvSpPr>
          <p:cNvPr id="38915" name="Content Placeholder 2"/>
          <p:cNvSpPr>
            <a:spLocks noGrp="1"/>
          </p:cNvSpPr>
          <p:nvPr>
            <p:ph sz="quarter" idx="4294967295"/>
          </p:nvPr>
        </p:nvSpPr>
        <p:spPr>
          <a:xfrm>
            <a:off x="0" y="1755775"/>
            <a:ext cx="7848600" cy="5483225"/>
          </a:xfrm>
          <a:prstGeom prst="rect">
            <a:avLst/>
          </a:prstGeom>
        </p:spPr>
        <p:txBody>
          <a:bodyPr rtlCol="0">
            <a:normAutofit/>
          </a:bodyPr>
          <a:lstStyle/>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class </a:t>
            </a:r>
            <a:r>
              <a:rPr lang="en-US" sz="2400" dirty="0" err="1" smtClean="0">
                <a:latin typeface="Times New Roman" panose="02020603050405020304" pitchFamily="18" charset="0"/>
                <a:cs typeface="Times New Roman" panose="02020603050405020304" pitchFamily="18" charset="0"/>
              </a:rPr>
              <a:t>CViDu</a:t>
            </a:r>
            <a:endParaRPr lang="en-US" sz="2400" dirty="0" smtClean="0">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Gan</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 = a;</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b =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Xuat</a:t>
            </a: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it-IT" sz="2400" dirty="0" smtClean="0">
                <a:latin typeface="Times New Roman" panose="02020603050405020304" pitchFamily="18" charset="0"/>
                <a:cs typeface="Times New Roman" panose="02020603050405020304" pitchFamily="18" charset="0"/>
              </a:rPr>
              <a:t>          Console.WriteLine("a={0}, b={1}", a,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endParaRPr lang="en-US" sz="2400" dirty="0" smtClean="0">
              <a:latin typeface="Times New Roman" panose="02020603050405020304" pitchFamily="18" charset="0"/>
              <a:cs typeface="Times New Roman" panose="02020603050405020304" pitchFamily="18" charset="0"/>
            </a:endParaRPr>
          </a:p>
        </p:txBody>
      </p:sp>
      <p:sp>
        <p:nvSpPr>
          <p:cNvPr id="5" name="Rectangle 4"/>
          <p:cNvSpPr/>
          <p:nvPr/>
        </p:nvSpPr>
        <p:spPr>
          <a:xfrm>
            <a:off x="4495800" y="1524000"/>
            <a:ext cx="4564063" cy="3416320"/>
          </a:xfrm>
          <a:prstGeom prst="rect">
            <a:avLst/>
          </a:prstGeom>
          <a:solidFill>
            <a:schemeClr val="accent4">
              <a:lumMod val="40000"/>
              <a:lumOff val="60000"/>
            </a:schemeClr>
          </a:solidFill>
        </p:spPr>
        <p:txBody>
          <a:bodyPr wrap="square">
            <a:spAutoFit/>
          </a:bodyPr>
          <a:lstStyle/>
          <a:p>
            <a:pPr>
              <a:defRPr/>
            </a:pPr>
            <a:r>
              <a:rPr lang="en-US" sz="2400" dirty="0">
                <a:latin typeface="Times New Roman" panose="02020603050405020304" pitchFamily="18" charset="0"/>
                <a:cs typeface="Times New Roman" panose="02020603050405020304" pitchFamily="18" charset="0"/>
              </a:rPr>
              <a:t>class Program</a:t>
            </a:r>
          </a:p>
          <a:p>
            <a:pPr>
              <a:defRPr/>
            </a:pPr>
            <a:r>
              <a:rPr lang="en-US" sz="2400" dirty="0">
                <a:latin typeface="Times New Roman" panose="02020603050405020304" pitchFamily="18" charset="0"/>
                <a:cs typeface="Times New Roman" panose="02020603050405020304" pitchFamily="18" charset="0"/>
              </a:rPr>
              <a:t>    {</a:t>
            </a:r>
          </a:p>
          <a:p>
            <a:pPr>
              <a:defRPr/>
            </a:pPr>
            <a:r>
              <a:rPr lang="en-US" sz="2400" dirty="0">
                <a:latin typeface="Times New Roman" panose="02020603050405020304" pitchFamily="18" charset="0"/>
                <a:cs typeface="Times New Roman" panose="02020603050405020304" pitchFamily="18" charset="0"/>
              </a:rPr>
              <a:t>        static void Main(string[] </a:t>
            </a:r>
            <a:r>
              <a:rPr lang="en-US" sz="2400" dirty="0" err="1">
                <a:latin typeface="Times New Roman" panose="02020603050405020304" pitchFamily="18" charset="0"/>
                <a:cs typeface="Times New Roman" panose="02020603050405020304" pitchFamily="18" charset="0"/>
              </a:rPr>
              <a:t>args</a:t>
            </a:r>
            <a:r>
              <a:rPr lang="en-US" sz="2400" dirty="0">
                <a:latin typeface="Times New Roman" panose="02020603050405020304" pitchFamily="18" charset="0"/>
                <a:cs typeface="Times New Roman" panose="02020603050405020304" pitchFamily="18" charset="0"/>
              </a:rPr>
              <a:t>)</a:t>
            </a:r>
          </a:p>
          <a:p>
            <a:pPr>
              <a:defRPr/>
            </a:pPr>
            <a:r>
              <a:rPr lang="en-US" sz="2400" dirty="0">
                <a:latin typeface="Times New Roman" panose="02020603050405020304" pitchFamily="18" charset="0"/>
                <a:cs typeface="Times New Roman" panose="02020603050405020304" pitchFamily="18" charset="0"/>
              </a:rPr>
              <a:t>        {</a:t>
            </a:r>
          </a:p>
          <a:p>
            <a:pPr>
              <a:defRPr/>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CViDu</a:t>
            </a:r>
            <a:r>
              <a:rPr lang="en-US" sz="2400" dirty="0" smtClean="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a:t>
            </a:r>
            <a:r>
              <a:rPr lang="en-US" sz="2400" dirty="0">
                <a:latin typeface="Times New Roman" panose="02020603050405020304" pitchFamily="18" charset="0"/>
                <a:cs typeface="Times New Roman" panose="02020603050405020304" pitchFamily="18" charset="0"/>
              </a:rPr>
              <a:t> = new </a:t>
            </a:r>
            <a:r>
              <a:rPr lang="en-US" sz="2400" dirty="0" err="1" smtClean="0">
                <a:latin typeface="Times New Roman" panose="02020603050405020304" pitchFamily="18" charset="0"/>
                <a:cs typeface="Times New Roman" panose="02020603050405020304" pitchFamily="18" charset="0"/>
              </a:rPr>
              <a:t>CViDu</a:t>
            </a:r>
            <a:r>
              <a:rPr lang="en-US" sz="2400" dirty="0">
                <a:latin typeface="Times New Roman" panose="02020603050405020304" pitchFamily="18" charset="0"/>
                <a:cs typeface="Times New Roman" panose="02020603050405020304" pitchFamily="18" charset="0"/>
              </a:rPr>
              <a:t>();</a:t>
            </a:r>
          </a:p>
          <a:p>
            <a:pPr>
              <a:defRPr/>
            </a:pPr>
            <a:r>
              <a:rPr lang="en-US" sz="2400" dirty="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vd.Gan</a:t>
            </a:r>
            <a:r>
              <a:rPr lang="en-US" sz="2400" dirty="0" smtClean="0">
                <a:latin typeface="Times New Roman" panose="02020603050405020304" pitchFamily="18" charset="0"/>
                <a:cs typeface="Times New Roman" panose="02020603050405020304" pitchFamily="18" charset="0"/>
              </a:rPr>
              <a:t>(21</a:t>
            </a:r>
            <a:r>
              <a:rPr lang="en-US" sz="2400" dirty="0">
                <a:latin typeface="Times New Roman" panose="02020603050405020304" pitchFamily="18" charset="0"/>
                <a:cs typeface="Times New Roman" panose="02020603050405020304" pitchFamily="18" charset="0"/>
              </a:rPr>
              <a:t>, 9);</a:t>
            </a:r>
          </a:p>
          <a:p>
            <a:pPr>
              <a:defRPr/>
            </a:pPr>
            <a:r>
              <a:rPr lang="en-US" sz="2400" dirty="0">
                <a:latin typeface="Times New Roman" panose="02020603050405020304" pitchFamily="18" charset="0"/>
                <a:cs typeface="Times New Roman" panose="02020603050405020304" pitchFamily="18" charset="0"/>
              </a:rPr>
              <a:t>            </a:t>
            </a:r>
            <a:r>
              <a:rPr lang="en-US" sz="2400" dirty="0" err="1">
                <a:latin typeface="Times New Roman" panose="02020603050405020304" pitchFamily="18" charset="0"/>
                <a:cs typeface="Times New Roman" panose="02020603050405020304" pitchFamily="18" charset="0"/>
              </a:rPr>
              <a:t>vd.Xuat</a:t>
            </a:r>
            <a:r>
              <a:rPr lang="en-US" sz="2400" dirty="0">
                <a:latin typeface="Times New Roman" panose="02020603050405020304" pitchFamily="18" charset="0"/>
                <a:cs typeface="Times New Roman" panose="02020603050405020304" pitchFamily="18" charset="0"/>
              </a:rPr>
              <a:t>();</a:t>
            </a:r>
          </a:p>
          <a:p>
            <a:pPr>
              <a:defRPr/>
            </a:pPr>
            <a:r>
              <a:rPr lang="en-US" sz="2400" dirty="0">
                <a:latin typeface="Times New Roman" panose="02020603050405020304" pitchFamily="18" charset="0"/>
                <a:cs typeface="Times New Roman" panose="02020603050405020304" pitchFamily="18" charset="0"/>
              </a:rPr>
              <a:t>        }</a:t>
            </a:r>
          </a:p>
          <a:p>
            <a:pPr>
              <a:defRPr/>
            </a:pPr>
            <a:r>
              <a:rPr lang="en-US" sz="2400" dirty="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3458717544"/>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A80F9208-A9DB-49CE-A71C-D47AFB726E65}" type="slidenum">
              <a:rPr lang="en-US">
                <a:solidFill>
                  <a:srgbClr val="FFFFFF"/>
                </a:solidFill>
              </a:rPr>
              <a:pPr eaLnBrk="1" hangingPunct="1"/>
              <a:t>88</a:t>
            </a:fld>
            <a:endParaRPr lang="en-US">
              <a:solidFill>
                <a:srgbClr val="FFFFFF"/>
              </a:solidFill>
            </a:endParaRPr>
          </a:p>
        </p:txBody>
      </p:sp>
      <p:sp>
        <p:nvSpPr>
          <p:cNvPr id="39938" name="Content Placeholder 2"/>
          <p:cNvSpPr>
            <a:spLocks noGrp="1"/>
          </p:cNvSpPr>
          <p:nvPr>
            <p:ph sz="quarter" idx="4294967295"/>
          </p:nvPr>
        </p:nvSpPr>
        <p:spPr>
          <a:xfrm>
            <a:off x="228600" y="0"/>
            <a:ext cx="8686800" cy="6858000"/>
          </a:xfrm>
          <a:prstGeom prst="rect">
            <a:avLst/>
          </a:prstGeom>
        </p:spPr>
        <p:txBody>
          <a:bodyPr rtlCol="0">
            <a:noAutofit/>
          </a:bodyPr>
          <a:lstStyle/>
          <a:p>
            <a:pPr marL="0" indent="0" algn="just" eaLnBrk="1" fontAlgn="auto" hangingPunct="1">
              <a:lnSpc>
                <a:spcPct val="100000"/>
              </a:lnSpc>
              <a:spcBef>
                <a:spcPts val="0"/>
              </a:spcBef>
              <a:buClr>
                <a:schemeClr val="accent6">
                  <a:lumMod val="75000"/>
                </a:schemeClr>
              </a:buClr>
              <a:buFont typeface="Wingdings" pitchFamily="2" charset="2"/>
              <a:buNone/>
              <a:defRPr/>
            </a:pPr>
            <a:r>
              <a:rPr lang="en-US" sz="2400" dirty="0" err="1" smtClean="0">
                <a:latin typeface="Times New Roman" panose="02020603050405020304" pitchFamily="18" charset="0"/>
                <a:cs typeface="Times New Roman" panose="02020603050405020304" pitchFamily="18" charset="0"/>
              </a:rPr>
              <a:t>Trường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hợp</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tham</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số</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trùng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với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tên</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thuộc</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tính</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của</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đối</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tượng</a:t>
            </a:r>
            <a:r>
              <a:rPr lang="en-US" sz="2400" dirty="0" smtClean="0">
                <a:latin typeface="Times New Roman" panose="02020603050405020304" pitchFamily="18" charset="0"/>
                <a:cs typeface="Times New Roman" panose="02020603050405020304" pitchFamily="18" charset="0"/>
              </a:rPr>
              <a:t> ta </a:t>
            </a:r>
            <a:r>
              <a:rPr lang="en-US" sz="2400" dirty="0" err="1" smtClean="0">
                <a:latin typeface="Times New Roman" panose="02020603050405020304" pitchFamily="18" charset="0"/>
                <a:cs typeface="Times New Roman" panose="02020603050405020304" pitchFamily="18" charset="0"/>
              </a:rPr>
              <a:t>dùng</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từ</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khóa</a:t>
            </a:r>
            <a:r>
              <a:rPr lang="en-US" sz="2400" dirty="0" smtClean="0">
                <a:latin typeface="Times New Roman" panose="02020603050405020304" pitchFamily="18" charset="0"/>
                <a:cs typeface="Times New Roman" panose="02020603050405020304" pitchFamily="18" charset="0"/>
              </a:rPr>
              <a:t> </a:t>
            </a:r>
            <a:r>
              <a:rPr lang="en-US" sz="2400" dirty="0" smtClean="0">
                <a:solidFill>
                  <a:srgbClr val="FF0000"/>
                </a:solidFill>
                <a:latin typeface="Times New Roman" panose="02020603050405020304" pitchFamily="18" charset="0"/>
                <a:cs typeface="Times New Roman" panose="02020603050405020304" pitchFamily="18" charset="0"/>
              </a:rPr>
              <a:t>this</a:t>
            </a:r>
            <a:r>
              <a:rPr lang="en-US" sz="2400"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Từ khoá </a:t>
            </a:r>
            <a:r>
              <a:rPr lang="vi-VN" sz="2400" dirty="0" smtClean="0">
                <a:solidFill>
                  <a:srgbClr val="FF0000"/>
                </a:solidFill>
                <a:latin typeface="Times New Roman" panose="02020603050405020304" pitchFamily="18" charset="0"/>
                <a:cs typeface="Times New Roman" panose="02020603050405020304" pitchFamily="18" charset="0"/>
              </a:rPr>
              <a:t>this</a:t>
            </a:r>
            <a:r>
              <a:rPr lang="vi-VN" sz="2400" i="1" dirty="0" smtClean="0">
                <a:latin typeface="Times New Roman" panose="02020603050405020304" pitchFamily="18" charset="0"/>
                <a:cs typeface="Times New Roman" panose="02020603050405020304" pitchFamily="18" charset="0"/>
              </a:rPr>
              <a:t> </a:t>
            </a:r>
            <a:r>
              <a:rPr lang="vi-VN" sz="2400" dirty="0" smtClean="0">
                <a:latin typeface="Times New Roman" panose="02020603050405020304" pitchFamily="18" charset="0"/>
                <a:cs typeface="Times New Roman" panose="02020603050405020304" pitchFamily="18" charset="0"/>
              </a:rPr>
              <a:t>được dùng để tham chiếu đến chính bản thân của đối tượng đó</a:t>
            </a:r>
            <a:endParaRPr lang="fr-FR" sz="2400" dirty="0" smtClean="0">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endParaRPr lang="en-US" sz="2400" dirty="0" smtClean="0">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class </a:t>
            </a:r>
            <a:r>
              <a:rPr lang="en-US" sz="2400" dirty="0" err="1" smtClean="0">
                <a:latin typeface="Times New Roman" panose="02020603050405020304" pitchFamily="18" charset="0"/>
                <a:cs typeface="Times New Roman" panose="02020603050405020304" pitchFamily="18" charset="0"/>
              </a:rPr>
              <a:t>CViDu</a:t>
            </a:r>
            <a:endParaRPr lang="en-US" sz="2400" dirty="0" smtClean="0">
              <a:latin typeface="Times New Roman" panose="02020603050405020304" pitchFamily="18" charset="0"/>
              <a:cs typeface="Times New Roman" panose="02020603050405020304" pitchFamily="18" charset="0"/>
            </a:endParaRP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Gan</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this</a:t>
            </a:r>
            <a:r>
              <a:rPr lang="en-US" sz="2400" dirty="0" err="1" smtClean="0">
                <a:latin typeface="Times New Roman" panose="02020603050405020304" pitchFamily="18" charset="0"/>
                <a:cs typeface="Times New Roman" panose="02020603050405020304" pitchFamily="18" charset="0"/>
              </a:rPr>
              <a:t>.a</a:t>
            </a:r>
            <a:r>
              <a:rPr lang="en-US" sz="2400" dirty="0" smtClean="0">
                <a:latin typeface="Times New Roman" panose="02020603050405020304" pitchFamily="18" charset="0"/>
                <a:cs typeface="Times New Roman" panose="02020603050405020304" pitchFamily="18" charset="0"/>
              </a:rPr>
              <a:t> = a;</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this</a:t>
            </a:r>
            <a:r>
              <a:rPr lang="en-US" sz="2400" dirty="0" err="1" smtClean="0">
                <a:latin typeface="Times New Roman" panose="02020603050405020304" pitchFamily="18" charset="0"/>
                <a:cs typeface="Times New Roman" panose="02020603050405020304" pitchFamily="18" charset="0"/>
              </a:rPr>
              <a:t>.b</a:t>
            </a:r>
            <a:r>
              <a:rPr lang="en-US" sz="2400" dirty="0" smtClean="0">
                <a:latin typeface="Times New Roman" panose="02020603050405020304" pitchFamily="18" charset="0"/>
                <a:cs typeface="Times New Roman" panose="02020603050405020304" pitchFamily="18" charset="0"/>
              </a:rPr>
              <a:t> =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Xuat</a:t>
            </a:r>
            <a:r>
              <a:rPr lang="en-US" sz="2400" dirty="0" smtClean="0">
                <a:latin typeface="Times New Roman" panose="02020603050405020304" pitchFamily="18" charset="0"/>
                <a:cs typeface="Times New Roman" panose="02020603050405020304" pitchFamily="18" charset="0"/>
              </a:rPr>
              <a:t>()</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it-IT" sz="2400" dirty="0" smtClean="0">
                <a:latin typeface="Times New Roman" panose="02020603050405020304" pitchFamily="18" charset="0"/>
                <a:cs typeface="Times New Roman" panose="02020603050405020304" pitchFamily="18" charset="0"/>
              </a:rPr>
              <a:t>          Console.WriteLine("a={0}, b={1}", a, b);</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0" indent="0" eaLnBrk="1" fontAlgn="auto" hangingPunct="1">
              <a:lnSpc>
                <a:spcPct val="100000"/>
              </a:lnSpc>
              <a:spcBef>
                <a:spcPts val="0"/>
              </a:spcBef>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0" indent="0" algn="just" eaLnBrk="1" fontAlgn="auto" hangingPunct="1">
              <a:lnSpc>
                <a:spcPct val="100000"/>
              </a:lnSpc>
              <a:spcBef>
                <a:spcPts val="0"/>
              </a:spcBef>
              <a:buClr>
                <a:schemeClr val="accent6">
                  <a:lumMod val="75000"/>
                </a:schemeClr>
              </a:buClr>
              <a:buFont typeface="Wingdings" pitchFamily="2" charset="2"/>
              <a:buNone/>
              <a:defRPr/>
            </a:pPr>
            <a:endParaRPr lang="en-US" sz="2400" dirty="0" smtClean="0">
              <a:latin typeface="Times New Roman" panose="02020603050405020304" pitchFamily="18" charset="0"/>
              <a:cs typeface="Times New Roman" panose="02020603050405020304" pitchFamily="18" charset="0"/>
            </a:endParaRPr>
          </a:p>
          <a:p>
            <a:pPr marL="0" indent="0" algn="just" eaLnBrk="1" fontAlgn="auto" hangingPunct="1">
              <a:lnSpc>
                <a:spcPct val="100000"/>
              </a:lnSpc>
              <a:spcBef>
                <a:spcPts val="0"/>
              </a:spcBef>
              <a:buClr>
                <a:schemeClr val="accent6">
                  <a:lumMod val="75000"/>
                </a:schemeClr>
              </a:buClr>
              <a:buFont typeface="Wingdings" pitchFamily="2" charset="2"/>
              <a:buNone/>
              <a:defRPr/>
            </a:pPr>
            <a:endParaRPr lang="en-US" sz="24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4219810987"/>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20040" indent="-320040" eaLnBrk="1" fontAlgn="auto" hangingPunct="1">
              <a:spcAft>
                <a:spcPts val="0"/>
              </a:spcAft>
              <a:buClr>
                <a:schemeClr val="accent6">
                  <a:lumMod val="75000"/>
                </a:schemeClr>
              </a:buClr>
              <a:defRPr/>
            </a:pPr>
            <a:r>
              <a:rPr lang="en-US" dirty="0" err="1" smtClean="0"/>
              <a:t>Bài</a:t>
            </a:r>
            <a:r>
              <a:rPr lang="en-US" dirty="0" smtClean="0"/>
              <a:t> </a:t>
            </a:r>
            <a:r>
              <a:rPr lang="en-US" dirty="0" err="1" smtClean="0"/>
              <a:t>tập</a:t>
            </a:r>
            <a:endParaRPr lang="en-US" dirty="0"/>
          </a:p>
        </p:txBody>
      </p:sp>
      <p:sp>
        <p:nvSpPr>
          <p:cNvPr id="33795" name="Content Placeholder 2"/>
          <p:cNvSpPr>
            <a:spLocks noGrp="1"/>
          </p:cNvSpPr>
          <p:nvPr>
            <p:ph sz="quarter" idx="4294967295"/>
          </p:nvPr>
        </p:nvSpPr>
        <p:spPr>
          <a:xfrm>
            <a:off x="628650" y="1752600"/>
            <a:ext cx="8439150" cy="4495800"/>
          </a:xfrm>
          <a:prstGeom prst="rect">
            <a:avLst/>
          </a:prstGeom>
        </p:spPr>
        <p:txBody>
          <a:bodyPr rtlCol="0">
            <a:noAutofit/>
          </a:bodyPr>
          <a:lstStyle/>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thiết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lập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lớp sau:</a:t>
            </a:r>
            <a:endParaRPr lang="en-US" sz="3200" dirty="0" smtClean="0">
              <a:latin typeface="Times New Roman" panose="02020603050405020304" pitchFamily="18" charset="0"/>
              <a:cs typeface="Times New Roman" panose="02020603050405020304" pitchFamily="18" charset="0"/>
            </a:endParaRPr>
          </a:p>
          <a:p>
            <a:pPr>
              <a:lnSpc>
                <a:spcPct val="150000"/>
              </a:lnSpc>
              <a:buClr>
                <a:schemeClr val="accent6">
                  <a:lumMod val="75000"/>
                </a:schemeClr>
              </a:buClr>
              <a:buFont typeface="Wingdings" panose="05000000000000000000" pitchFamily="2" charset="2"/>
              <a:buChar char="§"/>
              <a:defRPr/>
            </a:pP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CPhanSo</a:t>
            </a:r>
            <a:r>
              <a:rPr lang="en-US" sz="3200" dirty="0">
                <a:latin typeface="Times New Roman" panose="02020603050405020304" pitchFamily="18" charset="0"/>
                <a:cs typeface="Times New Roman" panose="02020603050405020304" pitchFamily="18" charset="0"/>
              </a:rPr>
              <a:t>)</a:t>
            </a:r>
          </a:p>
          <a:p>
            <a:pPr>
              <a:lnSpc>
                <a:spcPct val="150000"/>
              </a:lnSpc>
              <a:buClr>
                <a:schemeClr val="accent6">
                  <a:lumMod val="75000"/>
                </a:schemeClr>
              </a:buClr>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Lớp </a:t>
            </a:r>
            <a:r>
              <a:rPr lang="en-US" sz="3200" dirty="0" err="1">
                <a:latin typeface="Times New Roman" panose="02020603050405020304" pitchFamily="18" charset="0"/>
                <a:cs typeface="Times New Roman" panose="02020603050405020304" pitchFamily="18" charset="0"/>
              </a:rPr>
              <a:t>thời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gian</a:t>
            </a:r>
            <a:r>
              <a:rPr lang="vi-VN"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CTime</a:t>
            </a:r>
            <a:r>
              <a:rPr lang="en-US" sz="3200" dirty="0">
                <a:latin typeface="Times New Roman" panose="02020603050405020304" pitchFamily="18" charset="0"/>
                <a:cs typeface="Times New Roman" panose="02020603050405020304" pitchFamily="18" charset="0"/>
              </a:rPr>
              <a:t>)</a:t>
            </a:r>
          </a:p>
          <a:p>
            <a:pPr>
              <a:lnSpc>
                <a:spcPct val="150000"/>
              </a:lnSpc>
              <a:buClr>
                <a:schemeClr val="accent6">
                  <a:lumMod val="75000"/>
                </a:schemeClr>
              </a:buClr>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Lớp </a:t>
            </a:r>
            <a:r>
              <a:rPr lang="en-US" sz="3200" dirty="0" err="1">
                <a:latin typeface="Times New Roman" panose="02020603050405020304" pitchFamily="18" charset="0"/>
                <a:cs typeface="Times New Roman" panose="02020603050405020304" pitchFamily="18" charset="0"/>
              </a:rPr>
              <a:t>ngày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năm</a:t>
            </a:r>
            <a:r>
              <a:rPr lang="vi-VN"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CDate</a:t>
            </a:r>
            <a:r>
              <a:rPr lang="vi-VN" sz="3200"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2110995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r>
              <a:rPr lang="en-US" dirty="0" err="1" smtClean="0"/>
              <a:t>Các</a:t>
            </a:r>
            <a:r>
              <a:rPr lang="en-US" dirty="0" smtClean="0"/>
              <a:t> PPLT </a:t>
            </a:r>
            <a:r>
              <a:rPr lang="en-US" dirty="0" err="1" smtClean="0"/>
              <a:t>cổ</a:t>
            </a:r>
            <a:r>
              <a:rPr lang="en-US" dirty="0" smtClean="0"/>
              <a:t> </a:t>
            </a:r>
            <a:r>
              <a:rPr lang="en-US" dirty="0" err="1" smtClean="0"/>
              <a:t>điển</a:t>
            </a:r>
            <a:endParaRPr lang="en-US" dirty="0" smtClean="0">
              <a:solidFill>
                <a:schemeClr val="accent1"/>
              </a:solidFill>
            </a:endParaRPr>
          </a:p>
        </p:txBody>
      </p:sp>
      <p:sp>
        <p:nvSpPr>
          <p:cNvPr id="25" name="Content Placeholder 2"/>
          <p:cNvSpPr>
            <a:spLocks noGrp="1"/>
          </p:cNvSpPr>
          <p:nvPr>
            <p:ph idx="1"/>
          </p:nvPr>
        </p:nvSpPr>
        <p:spPr>
          <a:xfrm>
            <a:off x="628650" y="1524000"/>
            <a:ext cx="7886700" cy="4645025"/>
          </a:xfrm>
        </p:spPr>
        <p:txBody>
          <a:bodyPr>
            <a:noAutofit/>
          </a:bodyPr>
          <a:lstStyle/>
          <a:p>
            <a:pPr marL="0" indent="0" algn="just" eaLnBrk="1" fontAlgn="auto" hangingPunct="1">
              <a:lnSpc>
                <a:spcPct val="150000"/>
              </a:lnSpc>
              <a:spcAft>
                <a:spcPts val="0"/>
              </a:spcAft>
              <a:buNone/>
              <a:defRPr/>
            </a:pPr>
            <a:r>
              <a:rPr lang="vi-VN" b="0" dirty="0" smtClean="0"/>
              <a:t>V</a:t>
            </a:r>
            <a:r>
              <a:rPr lang="en-US" b="0" dirty="0" smtClean="0"/>
              <a:t>D</a:t>
            </a:r>
            <a:r>
              <a:rPr lang="vi-VN" b="0" dirty="0" smtClean="0"/>
              <a:t>: </a:t>
            </a:r>
            <a:r>
              <a:rPr lang="vi-VN" b="0" dirty="0"/>
              <a:t>Xét chương trình nhập vào họ tên, điểm văn, điểm toán của một học sinh và xuất điểm trung bình tương ứng. Hãy viết chương trình trên bằng các </a:t>
            </a:r>
            <a:r>
              <a:rPr lang="en-US" b="0" dirty="0" err="1" smtClean="0"/>
              <a:t>phương</a:t>
            </a:r>
            <a:r>
              <a:rPr lang="en-US" b="0" dirty="0" smtClean="0"/>
              <a:t> </a:t>
            </a:r>
            <a:r>
              <a:rPr lang="en-US" b="0" dirty="0" err="1" smtClean="0"/>
              <a:t>pháp</a:t>
            </a:r>
            <a:r>
              <a:rPr lang="vi-VN" b="0" dirty="0" smtClean="0"/>
              <a:t>.</a:t>
            </a:r>
            <a:endParaRPr lang="vi-VN" b="0" dirty="0"/>
          </a:p>
        </p:txBody>
      </p:sp>
      <p:sp>
        <p:nvSpPr>
          <p:cNvPr id="2" name="Slide Number Placeholder 1"/>
          <p:cNvSpPr>
            <a:spLocks noGrp="1"/>
          </p:cNvSpPr>
          <p:nvPr>
            <p:ph type="sldNum" sz="quarter" idx="4294967295"/>
          </p:nvPr>
        </p:nvSpPr>
        <p:spPr>
          <a:xfrm>
            <a:off x="6057900" y="6356351"/>
            <a:ext cx="2457450" cy="365125"/>
          </a:xfrm>
        </p:spPr>
        <p:txBody>
          <a:bodyPr/>
          <a:lstStyle>
            <a:lvl1pPr eaLnBrk="0" hangingPunct="0">
              <a:defRPr>
                <a:solidFill>
                  <a:schemeClr val="tx1"/>
                </a:solidFill>
                <a:latin typeface="Arial" panose="020B0604020202020204" pitchFamily="34" charset="0"/>
              </a:defRPr>
            </a:lvl1pPr>
            <a:lvl2pPr marL="742950" indent="-285750" eaLnBrk="0" hangingPunct="0">
              <a:defRPr>
                <a:solidFill>
                  <a:schemeClr val="tx1"/>
                </a:solidFill>
                <a:latin typeface="Arial" panose="020B0604020202020204" pitchFamily="34" charset="0"/>
              </a:defRPr>
            </a:lvl2pPr>
            <a:lvl3pPr marL="1143000" indent="-228600" eaLnBrk="0" hangingPunct="0">
              <a:defRPr>
                <a:solidFill>
                  <a:schemeClr val="tx1"/>
                </a:solidFill>
                <a:latin typeface="Arial" panose="020B0604020202020204" pitchFamily="34" charset="0"/>
              </a:defRPr>
            </a:lvl3pPr>
            <a:lvl4pPr marL="1600200" indent="-228600" eaLnBrk="0" hangingPunct="0">
              <a:defRPr>
                <a:solidFill>
                  <a:schemeClr val="tx1"/>
                </a:solidFill>
                <a:latin typeface="Arial" panose="020B0604020202020204" pitchFamily="34" charset="0"/>
              </a:defRPr>
            </a:lvl4pPr>
            <a:lvl5pPr marL="2057400" indent="-228600" eaLnBrk="0" hangingPunct="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fld id="{6AB851C1-8226-4673-8040-B6B1CE04BED5}" type="slidenum">
              <a:rPr lang="en-US">
                <a:solidFill>
                  <a:schemeClr val="bg1"/>
                </a:solidFill>
                <a:latin typeface="Verdana" panose="020B0604030504040204" pitchFamily="34" charset="0"/>
              </a:rPr>
              <a:pPr eaLnBrk="1" hangingPunct="1"/>
              <a:t>9</a:t>
            </a:fld>
            <a:endParaRPr lang="en-US">
              <a:solidFill>
                <a:schemeClr val="bg1"/>
              </a:solidFill>
              <a:latin typeface="Verdana" panose="020B0604030504040204" pitchFamily="34" charset="0"/>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CD2539-6B51-4E06-90D9-150BCBC7FBB9}" type="slidenum">
              <a:rPr lang="en-US">
                <a:solidFill>
                  <a:srgbClr val="FFFFFF"/>
                </a:solidFill>
              </a:rPr>
              <a:pPr eaLnBrk="1" hangingPunct="1"/>
              <a:t>90</a:t>
            </a:fld>
            <a:endParaRPr lang="en-US">
              <a:solidFill>
                <a:srgbClr val="FFFFFF"/>
              </a:solidFill>
            </a:endParaRPr>
          </a:p>
        </p:txBody>
      </p:sp>
      <p:sp>
        <p:nvSpPr>
          <p:cNvPr id="2" name="Title 1"/>
          <p:cNvSpPr>
            <a:spLocks noGrp="1"/>
          </p:cNvSpPr>
          <p:nvPr>
            <p:ph type="title"/>
          </p:nvPr>
        </p:nvSpPr>
        <p:spPr>
          <a:xfrm>
            <a:off x="609600" y="0"/>
            <a:ext cx="7315200" cy="685800"/>
          </a:xfrm>
        </p:spPr>
        <p:txBody>
          <a:bodyPr>
            <a:normAutofit/>
          </a:bodyPr>
          <a:lstStyle/>
          <a:p>
            <a:pPr marL="320040" indent="-320040" eaLnBrk="1" fontAlgn="auto" hangingPunct="1">
              <a:spcAft>
                <a:spcPts val="0"/>
              </a:spcAft>
              <a:buClr>
                <a:schemeClr val="accent6">
                  <a:lumMod val="75000"/>
                </a:schemeClr>
              </a:buClr>
              <a:defRPr/>
            </a:pPr>
            <a:r>
              <a:rPr lang="en-US" dirty="0" err="1" smtClean="0"/>
              <a:t>Cài</a:t>
            </a:r>
            <a:r>
              <a:rPr lang="en-US" dirty="0" smtClean="0"/>
              <a:t> </a:t>
            </a:r>
            <a:r>
              <a:rPr lang="en-US" dirty="0" err="1" smtClean="0"/>
              <a:t>đặt</a:t>
            </a:r>
            <a:r>
              <a:rPr lang="en-US" dirty="0" smtClean="0"/>
              <a:t> </a:t>
            </a:r>
            <a:r>
              <a:rPr lang="en-US" dirty="0" err="1" smtClean="0"/>
              <a:t>phép</a:t>
            </a:r>
            <a:r>
              <a:rPr lang="en-US" dirty="0" smtClean="0"/>
              <a:t> </a:t>
            </a:r>
            <a:r>
              <a:rPr lang="en-US" dirty="0" err="1" smtClean="0"/>
              <a:t>toán</a:t>
            </a:r>
            <a:endParaRPr lang="en-US" dirty="0"/>
          </a:p>
        </p:txBody>
      </p:sp>
      <p:sp>
        <p:nvSpPr>
          <p:cNvPr id="40963" name="Content Placeholder 2"/>
          <p:cNvSpPr>
            <a:spLocks noGrp="1"/>
          </p:cNvSpPr>
          <p:nvPr>
            <p:ph sz="quarter" idx="4294967295"/>
          </p:nvPr>
        </p:nvSpPr>
        <p:spPr>
          <a:xfrm>
            <a:off x="609600" y="1219200"/>
            <a:ext cx="8077200" cy="5638800"/>
          </a:xfrm>
          <a:prstGeom prst="rect">
            <a:avLst/>
          </a:prstGeom>
        </p:spPr>
        <p:txBody>
          <a:bodyPr rtlCol="0">
            <a:noAutofit/>
          </a:bodyPr>
          <a:lstStyle/>
          <a:p>
            <a:pPr marL="0" indent="0" algn="just" eaLnBrk="1" fontAlgn="auto" hangingPunct="1">
              <a:lnSpc>
                <a:spcPct val="150000"/>
              </a:lnSpc>
              <a:buClr>
                <a:schemeClr val="accent6">
                  <a:lumMod val="75000"/>
                </a:schemeClr>
              </a:buClr>
              <a:buNone/>
              <a:defRPr/>
            </a:pPr>
            <a:r>
              <a:rPr lang="en-US" sz="3200" dirty="0" err="1" smtClean="0">
                <a:latin typeface="Times New Roman" panose="02020603050405020304" pitchFamily="18" charset="0"/>
                <a:cs typeface="Times New Roman" panose="02020603050405020304" pitchFamily="18" charset="0"/>
              </a:rPr>
              <a:t>Giả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cộng</a:t>
            </a:r>
            <a:r>
              <a:rPr lang="en-US" sz="3200" dirty="0" smtClean="0">
                <a:latin typeface="Times New Roman" panose="02020603050405020304" pitchFamily="18" charset="0"/>
                <a:cs typeface="Times New Roman" panose="02020603050405020304" pitchFamily="18" charset="0"/>
              </a:rPr>
              <a:t> (Cong)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Nhan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hai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K</a:t>
            </a:r>
            <a:r>
              <a:rPr lang="vi-VN" sz="3200" dirty="0" smtClean="0">
                <a:latin typeface="Times New Roman" panose="02020603050405020304" pitchFamily="18" charset="0"/>
                <a:cs typeface="Times New Roman" panose="02020603050405020304" pitchFamily="18" charset="0"/>
              </a:rPr>
              <a:t>hi đó, </a:t>
            </a:r>
            <a:r>
              <a:rPr lang="en-US" sz="3200" dirty="0" smtClean="0">
                <a:latin typeface="Times New Roman" panose="02020603050405020304" pitchFamily="18" charset="0"/>
                <a:cs typeface="Times New Roman" panose="02020603050405020304" pitchFamily="18" charset="0"/>
              </a:rPr>
              <a:t>ta </a:t>
            </a:r>
            <a:r>
              <a:rPr lang="en-US" sz="3200" dirty="0" err="1" smtClean="0">
                <a:latin typeface="Times New Roman" panose="02020603050405020304" pitchFamily="18" charset="0"/>
                <a:cs typeface="Times New Roman" panose="02020603050405020304" pitchFamily="18" charset="0"/>
              </a:rPr>
              <a:t>muốn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cộng</a:t>
            </a:r>
            <a:r>
              <a:rPr lang="en-US" sz="3200" dirty="0" smtClean="0">
                <a:latin typeface="Times New Roman" panose="02020603050405020304" pitchFamily="18" charset="0"/>
                <a:cs typeface="Times New Roman" panose="02020603050405020304" pitchFamily="18" charset="0"/>
              </a:rPr>
              <a:t> 2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b </a:t>
            </a:r>
            <a:r>
              <a:rPr lang="en-US" sz="3200" dirty="0" err="1" smtClean="0">
                <a:latin typeface="Times New Roman" panose="02020603050405020304" pitchFamily="18" charset="0"/>
                <a:cs typeface="Times New Roman" panose="02020603050405020304" pitchFamily="18" charset="0"/>
              </a:rPr>
              <a:t>lưu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vào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tổng</a:t>
            </a:r>
            <a:r>
              <a:rPr lang="en-US" sz="3200" dirty="0" smtClean="0">
                <a:latin typeface="Times New Roman" panose="02020603050405020304" pitchFamily="18" charset="0"/>
                <a:cs typeface="Times New Roman" panose="02020603050405020304" pitchFamily="18" charset="0"/>
              </a:rPr>
              <a:t> c, </a:t>
            </a:r>
            <a:r>
              <a:rPr lang="vi-VN" sz="3200" dirty="0" smtClean="0">
                <a:latin typeface="Times New Roman" panose="02020603050405020304" pitchFamily="18" charset="0"/>
                <a:cs typeface="Times New Roman" panose="02020603050405020304" pitchFamily="18" charset="0"/>
              </a:rPr>
              <a:t>ta phải viết là:</a:t>
            </a:r>
          </a:p>
          <a:p>
            <a:pPr indent="-182880" eaLnBrk="1" fontAlgn="auto" hangingPunct="1">
              <a:lnSpc>
                <a:spcPct val="150000"/>
              </a:lnSpc>
              <a:buClr>
                <a:schemeClr val="accent6">
                  <a:lumMod val="75000"/>
                </a:schemeClr>
              </a:buClr>
              <a:buFont typeface="Wingdings" pitchFamily="2" charset="2"/>
              <a:buNone/>
              <a:defRPr/>
            </a:pPr>
            <a:r>
              <a:rPr lang="en-US" sz="3200" b="1" dirty="0" smtClean="0">
                <a:latin typeface="Times New Roman" panose="02020603050405020304" pitchFamily="18" charset="0"/>
                <a:cs typeface="Times New Roman" panose="02020603050405020304" pitchFamily="18" charset="0"/>
              </a:rPr>
              <a:t>    </a:t>
            </a:r>
            <a:r>
              <a:rPr lang="en-US" sz="3200" b="1" i="1" dirty="0" smtClean="0">
                <a:latin typeface="Times New Roman" panose="02020603050405020304" pitchFamily="18" charset="0"/>
                <a:cs typeface="Times New Roman" panose="02020603050405020304" pitchFamily="18" charset="0"/>
              </a:rPr>
              <a:t>c = </a:t>
            </a:r>
            <a:r>
              <a:rPr lang="en-US" sz="3200" b="1" i="1" dirty="0" err="1" smtClean="0">
                <a:latin typeface="Times New Roman" panose="02020603050405020304" pitchFamily="18" charset="0"/>
                <a:cs typeface="Times New Roman" panose="02020603050405020304" pitchFamily="18" charset="0"/>
              </a:rPr>
              <a:t>a.Cong</a:t>
            </a:r>
            <a:r>
              <a:rPr lang="en-US" sz="3200" b="1" i="1" dirty="0" smtClean="0">
                <a:latin typeface="Times New Roman" panose="02020603050405020304" pitchFamily="18" charset="0"/>
                <a:cs typeface="Times New Roman" panose="02020603050405020304" pitchFamily="18" charset="0"/>
              </a:rPr>
              <a:t>(b);</a:t>
            </a:r>
          </a:p>
          <a:p>
            <a:pPr indent="-182880" eaLnBrk="1" fontAlgn="auto" hangingPunct="1">
              <a:lnSpc>
                <a:spcPct val="150000"/>
              </a:lnSpc>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trường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hợp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nhân</a:t>
            </a:r>
            <a:endParaRPr lang="en-US" sz="3200" dirty="0" smtClean="0">
              <a:latin typeface="Times New Roman" panose="02020603050405020304" pitchFamily="18" charset="0"/>
              <a:cs typeface="Times New Roman" panose="02020603050405020304" pitchFamily="18" charset="0"/>
            </a:endParaRPr>
          </a:p>
          <a:p>
            <a:pPr indent="-182880" eaLnBrk="1" fontAlgn="auto" hangingPunct="1">
              <a:lnSpc>
                <a:spcPct val="150000"/>
              </a:lnSpc>
              <a:buClr>
                <a:schemeClr val="accent6">
                  <a:lumMod val="75000"/>
                </a:schemeClr>
              </a:buClr>
              <a:buFont typeface="Wingdings" pitchFamily="2" charset="2"/>
              <a:buNone/>
              <a:defRPr/>
            </a:pPr>
            <a:r>
              <a:rPr lang="en-US" sz="3200" b="1" i="1" dirty="0" smtClean="0">
                <a:latin typeface="Times New Roman" panose="02020603050405020304" pitchFamily="18" charset="0"/>
                <a:cs typeface="Times New Roman" panose="02020603050405020304" pitchFamily="18" charset="0"/>
              </a:rPr>
              <a:t>	</a:t>
            </a:r>
            <a:r>
              <a:rPr lang="en-US" sz="3200" b="1" i="1" dirty="0">
                <a:latin typeface="Times New Roman" panose="02020603050405020304" pitchFamily="18" charset="0"/>
                <a:cs typeface="Times New Roman" panose="02020603050405020304" pitchFamily="18" charset="0"/>
              </a:rPr>
              <a:t> </a:t>
            </a:r>
            <a:r>
              <a:rPr lang="en-US" sz="3200" b="1" i="1" dirty="0" smtClean="0">
                <a:latin typeface="Times New Roman" panose="02020603050405020304" pitchFamily="18" charset="0"/>
                <a:cs typeface="Times New Roman" panose="02020603050405020304" pitchFamily="18" charset="0"/>
              </a:rPr>
              <a:t>  c = </a:t>
            </a:r>
            <a:r>
              <a:rPr lang="en-US" sz="3200" b="1" i="1" dirty="0" err="1" smtClean="0">
                <a:latin typeface="Times New Roman" panose="02020603050405020304" pitchFamily="18" charset="0"/>
                <a:cs typeface="Times New Roman" panose="02020603050405020304" pitchFamily="18" charset="0"/>
              </a:rPr>
              <a:t>a.Nhan</a:t>
            </a:r>
            <a:r>
              <a:rPr lang="en-US" sz="3200" b="1" i="1" dirty="0" smtClean="0">
                <a:latin typeface="Times New Roman" panose="02020603050405020304" pitchFamily="18" charset="0"/>
                <a:cs typeface="Times New Roman" panose="02020603050405020304" pitchFamily="18" charset="0"/>
              </a:rPr>
              <a:t>(b);</a:t>
            </a:r>
          </a:p>
        </p:txBody>
      </p:sp>
    </p:spTree>
    <p:extLst>
      <p:ext uri="{BB962C8B-B14F-4D97-AF65-F5344CB8AC3E}">
        <p14:creationId xmlns:p14="http://schemas.microsoft.com/office/powerpoint/2010/main" xmlns="" val="886505438"/>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3CD2539-6B51-4E06-90D9-150BCBC7FBB9}" type="slidenum">
              <a:rPr lang="en-US">
                <a:solidFill>
                  <a:srgbClr val="FFFFFF"/>
                </a:solidFill>
              </a:rPr>
              <a:pPr eaLnBrk="1" hangingPunct="1"/>
              <a:t>91</a:t>
            </a:fld>
            <a:endParaRPr lang="en-US">
              <a:solidFill>
                <a:srgbClr val="FFFFFF"/>
              </a:solidFill>
            </a:endParaRPr>
          </a:p>
        </p:txBody>
      </p:sp>
      <p:sp>
        <p:nvSpPr>
          <p:cNvPr id="2" name="Title 1"/>
          <p:cNvSpPr>
            <a:spLocks noGrp="1"/>
          </p:cNvSpPr>
          <p:nvPr>
            <p:ph type="title"/>
          </p:nvPr>
        </p:nvSpPr>
        <p:spPr>
          <a:xfrm>
            <a:off x="609600" y="0"/>
            <a:ext cx="7315200" cy="914400"/>
          </a:xfrm>
        </p:spPr>
        <p:txBody>
          <a:bodyPr>
            <a:normAutofit/>
          </a:bodyPr>
          <a:lstStyle/>
          <a:p>
            <a:pPr marL="320040" indent="-320040" eaLnBrk="1" fontAlgn="auto" hangingPunct="1">
              <a:spcAft>
                <a:spcPts val="0"/>
              </a:spcAft>
              <a:buClr>
                <a:schemeClr val="accent6">
                  <a:lumMod val="75000"/>
                </a:schemeClr>
              </a:buClr>
              <a:defRPr/>
            </a:pPr>
            <a:r>
              <a:rPr lang="en-US" dirty="0" err="1" smtClean="0"/>
              <a:t>Cài</a:t>
            </a:r>
            <a:r>
              <a:rPr lang="en-US" dirty="0" smtClean="0"/>
              <a:t> </a:t>
            </a:r>
            <a:r>
              <a:rPr lang="en-US" dirty="0" err="1" smtClean="0"/>
              <a:t>đặt</a:t>
            </a:r>
            <a:r>
              <a:rPr lang="en-US" dirty="0" smtClean="0"/>
              <a:t> </a:t>
            </a:r>
            <a:r>
              <a:rPr lang="en-US" dirty="0" err="1" smtClean="0"/>
              <a:t>phép</a:t>
            </a:r>
            <a:r>
              <a:rPr lang="en-US" dirty="0" smtClean="0"/>
              <a:t> </a:t>
            </a:r>
            <a:r>
              <a:rPr lang="en-US" dirty="0" err="1" smtClean="0"/>
              <a:t>toán</a:t>
            </a:r>
            <a:endParaRPr lang="en-US" dirty="0"/>
          </a:p>
        </p:txBody>
      </p:sp>
      <p:sp>
        <p:nvSpPr>
          <p:cNvPr id="40963" name="Content Placeholder 2"/>
          <p:cNvSpPr>
            <a:spLocks noGrp="1"/>
          </p:cNvSpPr>
          <p:nvPr>
            <p:ph sz="quarter" idx="4294967295"/>
          </p:nvPr>
        </p:nvSpPr>
        <p:spPr>
          <a:xfrm>
            <a:off x="609600" y="1600200"/>
            <a:ext cx="7924800" cy="5257800"/>
          </a:xfrm>
          <a:prstGeom prst="rect">
            <a:avLst/>
          </a:prstGeom>
        </p:spPr>
        <p:txBody>
          <a:bodyPr rtlCol="0">
            <a:noAutofit/>
          </a:bodyPr>
          <a:lstStyle/>
          <a:p>
            <a:pPr marL="0" indent="0" algn="just" eaLnBrk="1" fontAlgn="auto" hangingPunct="1">
              <a:lnSpc>
                <a:spcPct val="150000"/>
              </a:lnSpc>
              <a:buClr>
                <a:schemeClr val="accent6">
                  <a:lumMod val="75000"/>
                </a:schemeClr>
              </a:buClr>
              <a:buNone/>
              <a:defRPr/>
            </a:pPr>
            <a:r>
              <a:rPr lang="en-US" sz="3200" dirty="0" err="1" smtClean="0">
                <a:latin typeface="Times New Roman" panose="02020603050405020304" pitchFamily="18" charset="0"/>
                <a:cs typeface="Times New Roman" panose="02020603050405020304" pitchFamily="18" charset="0"/>
              </a:rPr>
              <a:t>Nếu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muốn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viết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một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tự</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nhiên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a:t>
            </a:r>
            <a:endParaRPr lang="vi-VN" sz="3200" dirty="0" smtClean="0">
              <a:latin typeface="Times New Roman" panose="02020603050405020304" pitchFamily="18" charset="0"/>
              <a:cs typeface="Times New Roman" panose="02020603050405020304" pitchFamily="18" charset="0"/>
            </a:endParaRPr>
          </a:p>
          <a:p>
            <a:pPr indent="-182880" algn="just" eaLnBrk="1" fontAlgn="auto" hangingPunct="1">
              <a:lnSpc>
                <a:spcPct val="150000"/>
              </a:lnSpc>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b="1" dirty="0" smtClean="0">
                <a:latin typeface="Times New Roman" panose="02020603050405020304" pitchFamily="18" charset="0"/>
                <a:cs typeface="Times New Roman" panose="02020603050405020304" pitchFamily="18" charset="0"/>
              </a:rPr>
              <a:t>c = a + b;</a:t>
            </a:r>
          </a:p>
          <a:p>
            <a:pPr indent="-182880" algn="just" eaLnBrk="1" fontAlgn="auto" hangingPunct="1">
              <a:lnSpc>
                <a:spcPct val="150000"/>
              </a:lnSpc>
              <a:buClr>
                <a:schemeClr val="accent6">
                  <a:lumMod val="75000"/>
                </a:schemeClr>
              </a:buClr>
              <a:buFont typeface="Wingdings" pitchFamily="2" charset="2"/>
              <a:buNone/>
              <a:defRPr/>
            </a:pPr>
            <a:r>
              <a:rPr lang="en-US" sz="3200" b="1" dirty="0" smtClean="0">
                <a:latin typeface="Times New Roman" panose="02020603050405020304" pitchFamily="18" charset="0"/>
                <a:cs typeface="Times New Roman" panose="02020603050405020304" pitchFamily="18" charset="0"/>
              </a:rPr>
              <a:t>	c = a * b;</a:t>
            </a:r>
          </a:p>
          <a:p>
            <a:pPr marL="11113" indent="-11113" algn="just" eaLnBrk="1" fontAlgn="auto" hangingPunct="1">
              <a:lnSpc>
                <a:spcPct val="150000"/>
              </a:lnSpc>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Thì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thông</a:t>
            </a:r>
            <a:r>
              <a:rPr lang="en-US" sz="3200" dirty="0" smtClean="0">
                <a:latin typeface="Times New Roman" panose="02020603050405020304" pitchFamily="18" charset="0"/>
                <a:cs typeface="Times New Roman" panose="02020603050405020304" pitchFamily="18" charset="0"/>
              </a:rPr>
              <a:t> qua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phép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r>
              <a:rPr lang="en-US" sz="3200" dirty="0" smtClean="0">
                <a:latin typeface="Times New Roman" panose="02020603050405020304" pitchFamily="18" charset="0"/>
                <a:cs typeface="Times New Roman" panose="02020603050405020304" pitchFamily="18" charset="0"/>
              </a:rPr>
              <a:t> (operator)</a:t>
            </a:r>
          </a:p>
        </p:txBody>
      </p:sp>
    </p:spTree>
    <p:extLst>
      <p:ext uri="{BB962C8B-B14F-4D97-AF65-F5344CB8AC3E}">
        <p14:creationId xmlns:p14="http://schemas.microsoft.com/office/powerpoint/2010/main" xmlns="" val="315786943"/>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1A943A3-0C06-4E1C-A2EF-90BA30ED266C}" type="slidenum">
              <a:rPr lang="en-US">
                <a:solidFill>
                  <a:srgbClr val="FFFFFF"/>
                </a:solidFill>
              </a:rPr>
              <a:pPr eaLnBrk="1" hangingPunct="1"/>
              <a:t>92</a:t>
            </a:fld>
            <a:endParaRPr lang="en-US">
              <a:solidFill>
                <a:srgbClr val="FFFFFF"/>
              </a:solidFill>
            </a:endParaRPr>
          </a:p>
        </p:txBody>
      </p:sp>
      <p:sp>
        <p:nvSpPr>
          <p:cNvPr id="41986" name="Content Placeholder 2"/>
          <p:cNvSpPr>
            <a:spLocks noGrp="1"/>
          </p:cNvSpPr>
          <p:nvPr>
            <p:ph sz="quarter" idx="4294967295"/>
          </p:nvPr>
        </p:nvSpPr>
        <p:spPr>
          <a:xfrm>
            <a:off x="609600" y="1600200"/>
            <a:ext cx="8229600" cy="5257800"/>
          </a:xfrm>
          <a:prstGeom prst="rect">
            <a:avLst/>
          </a:prstGeom>
        </p:spPr>
        <p:txBody>
          <a:bodyPr rtlCol="0">
            <a:normAutofit/>
          </a:bodyPr>
          <a:lstStyle/>
          <a:p>
            <a:pPr marL="0" indent="0" algn="just" eaLnBrk="1" fontAlgn="auto" hangingPunct="1">
              <a:buClr>
                <a:schemeClr val="accent6">
                  <a:lumMod val="75000"/>
                </a:schemeClr>
              </a:buClr>
              <a:buFont typeface="Wingdings" pitchFamily="2" charset="2"/>
              <a:buNone/>
              <a:defRPr/>
            </a:pPr>
            <a:r>
              <a:rPr lang="en-US" sz="3200" b="1" dirty="0" smtClean="0">
                <a:solidFill>
                  <a:srgbClr val="002060"/>
                </a:solidFill>
                <a:latin typeface="Times New Roman" panose="02020603050405020304" pitchFamily="18" charset="0"/>
                <a:cs typeface="Times New Roman" panose="02020603050405020304" pitchFamily="18" charset="0"/>
              </a:rPr>
              <a:t>public static &lt;KDL&gt; operator </a:t>
            </a:r>
            <a:r>
              <a:rPr lang="en-US" sz="3200" b="1" dirty="0" err="1" smtClean="0">
                <a:solidFill>
                  <a:srgbClr val="002060"/>
                </a:solidFill>
                <a:latin typeface="Times New Roman" panose="02020603050405020304" pitchFamily="18" charset="0"/>
                <a:cs typeface="Times New Roman" panose="02020603050405020304" pitchFamily="18" charset="0"/>
              </a:rPr>
              <a:t>ký</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hiệu</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TênLớp</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trái</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TênLớp</a:t>
            </a:r>
            <a:r>
              <a:rPr lang="en-US" sz="3200" b="1" dirty="0" smtClean="0">
                <a:solidFill>
                  <a:srgbClr val="002060"/>
                </a:solidFill>
                <a:latin typeface="Times New Roman" panose="02020603050405020304" pitchFamily="18" charset="0"/>
                <a:cs typeface="Times New Roman" panose="02020603050405020304" pitchFamily="18" charset="0"/>
              </a:rPr>
              <a:t> </a:t>
            </a:r>
            <a:r>
              <a:rPr lang="en-US" sz="3200" b="1" dirty="0" err="1" smtClean="0">
                <a:solidFill>
                  <a:srgbClr val="002060"/>
                </a:solidFill>
                <a:latin typeface="Times New Roman" panose="02020603050405020304" pitchFamily="18" charset="0"/>
                <a:cs typeface="Times New Roman" panose="02020603050405020304" pitchFamily="18" charset="0"/>
              </a:rPr>
              <a:t>phải</a:t>
            </a:r>
            <a:r>
              <a:rPr lang="en-US" sz="3200" b="1" dirty="0" smtClean="0">
                <a:solidFill>
                  <a:srgbClr val="002060"/>
                </a:solidFill>
                <a:latin typeface="Times New Roman" panose="02020603050405020304" pitchFamily="18" charset="0"/>
                <a:cs typeface="Times New Roman" panose="02020603050405020304" pitchFamily="18" charset="0"/>
              </a:rPr>
              <a:t>)</a:t>
            </a:r>
          </a:p>
          <a:p>
            <a:pPr marL="0" indent="0" algn="just" eaLnBrk="1" fontAlgn="auto" hangingPunct="1">
              <a:buClr>
                <a:schemeClr val="accent6">
                  <a:lumMod val="75000"/>
                </a:schemeClr>
              </a:buClr>
              <a:buFont typeface="Wingdings" pitchFamily="2" charset="2"/>
              <a:buNone/>
              <a:defRPr/>
            </a:pPr>
            <a:endParaRPr lang="en-US" sz="3200" b="1" dirty="0" smtClean="0">
              <a:solidFill>
                <a:srgbClr val="002060"/>
              </a:solidFill>
              <a:latin typeface="Times New Roman" panose="02020603050405020304" pitchFamily="18" charset="0"/>
              <a:cs typeface="Times New Roman" panose="02020603050405020304" pitchFamily="18" charset="0"/>
            </a:endParaRPr>
          </a:p>
          <a:p>
            <a:pPr algn="just" eaLnBrk="1" fontAlgn="auto" hangingPunct="1">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Ký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Gồm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phép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học</a:t>
            </a:r>
            <a:r>
              <a:rPr lang="en-US" sz="3200" dirty="0" smtClean="0">
                <a:latin typeface="Times New Roman" panose="02020603050405020304" pitchFamily="18" charset="0"/>
                <a:cs typeface="Times New Roman" panose="02020603050405020304" pitchFamily="18" charset="0"/>
              </a:rPr>
              <a:t>, logic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so </a:t>
            </a:r>
            <a:r>
              <a:rPr lang="en-US" sz="3200" dirty="0" err="1" smtClean="0">
                <a:latin typeface="Times New Roman" panose="02020603050405020304" pitchFamily="18" charset="0"/>
                <a:cs typeface="Times New Roman" panose="02020603050405020304" pitchFamily="18" charset="0"/>
              </a:rPr>
              <a:t>sánh</a:t>
            </a:r>
            <a:endParaRPr lang="en-US" sz="3200" dirty="0" smtClean="0">
              <a:latin typeface="Times New Roman" panose="02020603050405020304" pitchFamily="18" charset="0"/>
              <a:cs typeface="Times New Roman" panose="02020603050405020304" pitchFamily="18" charset="0"/>
            </a:endParaRPr>
          </a:p>
          <a:p>
            <a:pPr algn="just" eaLnBrk="1" fontAlgn="auto" hangingPunct="1">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Trái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nằm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trái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phép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endParaRPr lang="en-US" sz="3200" dirty="0" smtClean="0">
              <a:latin typeface="Times New Roman" panose="02020603050405020304" pitchFamily="18" charset="0"/>
              <a:cs typeface="Times New Roman" panose="02020603050405020304" pitchFamily="18" charset="0"/>
            </a:endParaRPr>
          </a:p>
          <a:p>
            <a:pPr algn="just" eaLnBrk="1" fontAlgn="auto" hangingPunct="1">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tham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sẽ</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nằm</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bên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phải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phép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endParaRPr lang="en-US" sz="3200" dirty="0" smtClean="0">
              <a:latin typeface="Times New Roman" panose="02020603050405020304" pitchFamily="18" charset="0"/>
              <a:cs typeface="Times New Roman" panose="02020603050405020304" pitchFamily="18" charset="0"/>
            </a:endParaRPr>
          </a:p>
          <a:p>
            <a:pPr algn="just" eaLnBrk="1" fontAlgn="auto" hangingPunct="1">
              <a:buClr>
                <a:schemeClr val="accent6">
                  <a:lumMod val="75000"/>
                </a:schemeClr>
              </a:buClr>
              <a:buFont typeface="Wingdings" panose="05000000000000000000" pitchFamily="2" charset="2"/>
              <a:buChar char="§"/>
              <a:defRPr/>
            </a:pPr>
            <a:r>
              <a:rPr lang="en-US" sz="3200" dirty="0" smtClean="0">
                <a:latin typeface="Times New Roman" panose="02020603050405020304" pitchFamily="18" charset="0"/>
                <a:cs typeface="Times New Roman" panose="02020603050405020304" pitchFamily="18" charset="0"/>
              </a:rPr>
              <a:t>KDL: </a:t>
            </a:r>
            <a:r>
              <a:rPr lang="en-US" sz="3200" dirty="0" err="1" smtClean="0">
                <a:latin typeface="Times New Roman" panose="02020603050405020304" pitchFamily="18" charset="0"/>
                <a:cs typeface="Times New Roman" panose="02020603050405020304" pitchFamily="18" charset="0"/>
              </a:rPr>
              <a:t>bool</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nếu</a:t>
            </a:r>
            <a:r>
              <a:rPr lang="en-US" sz="3200" dirty="0" smtClean="0">
                <a:latin typeface="Times New Roman" panose="02020603050405020304" pitchFamily="18" charset="0"/>
                <a:cs typeface="Times New Roman" panose="02020603050405020304" pitchFamily="18" charset="0"/>
              </a:rPr>
              <a:t> operator so </a:t>
            </a:r>
            <a:r>
              <a:rPr lang="en-US" sz="3200" dirty="0" err="1" smtClean="0">
                <a:latin typeface="Times New Roman" panose="02020603050405020304" pitchFamily="18" charset="0"/>
                <a:cs typeface="Times New Roman" panose="02020603050405020304" pitchFamily="18" charset="0"/>
              </a:rPr>
              <a:t>sánh</a:t>
            </a:r>
            <a:endParaRPr lang="en-US" sz="3200" dirty="0" smtClean="0">
              <a:latin typeface="Times New Roman" panose="02020603050405020304" pitchFamily="18" charset="0"/>
              <a:cs typeface="Times New Roman" panose="02020603050405020304" pitchFamily="18" charset="0"/>
            </a:endParaRPr>
          </a:p>
          <a:p>
            <a:pPr marL="0" indent="0" algn="just" eaLnBrk="1" fontAlgn="auto" hangingPunct="1">
              <a:buClr>
                <a:schemeClr val="accent6">
                  <a:lumMod val="75000"/>
                </a:schemeClr>
              </a:buClr>
              <a:buFont typeface="Wingdings" pitchFamily="2" charset="2"/>
              <a:buNone/>
              <a:defRPr/>
            </a:pPr>
            <a:r>
              <a:rPr lang="en-US" sz="3200" dirty="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TênLớp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nếu</a:t>
            </a:r>
            <a:r>
              <a:rPr lang="en-US" sz="3200" dirty="0" smtClean="0">
                <a:latin typeface="Times New Roman" panose="02020603050405020304" pitchFamily="18" charset="0"/>
                <a:cs typeface="Times New Roman" panose="02020603050405020304" pitchFamily="18" charset="0"/>
              </a:rPr>
              <a:t> operator </a:t>
            </a:r>
            <a:r>
              <a:rPr lang="en-US" sz="3200" dirty="0" err="1" smtClean="0">
                <a:latin typeface="Times New Roman" panose="02020603050405020304" pitchFamily="18" charset="0"/>
                <a:cs typeface="Times New Roman" panose="02020603050405020304" pitchFamily="18" charset="0"/>
              </a:rPr>
              <a:t>tính</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toán</a:t>
            </a:r>
            <a:endParaRPr lang="en-US" sz="3200" dirty="0" smtClean="0">
              <a:latin typeface="Times New Roman" panose="02020603050405020304" pitchFamily="18" charset="0"/>
              <a:cs typeface="Times New Roman" panose="02020603050405020304" pitchFamily="18" charset="0"/>
            </a:endParaRPr>
          </a:p>
          <a:p>
            <a:pPr marL="0" indent="0" algn="just" eaLnBrk="1" fontAlgn="auto" hangingPunct="1">
              <a:buClr>
                <a:schemeClr val="accent6">
                  <a:lumMod val="75000"/>
                </a:schemeClr>
              </a:buClr>
              <a:buFont typeface="Wingdings" pitchFamily="2" charset="2"/>
              <a:buNone/>
              <a:defRPr/>
            </a:pPr>
            <a:endParaRPr lang="en-US" sz="3200" dirty="0" smtClean="0">
              <a:latin typeface="Times New Roman" panose="02020603050405020304" pitchFamily="18" charset="0"/>
              <a:cs typeface="Times New Roman" panose="02020603050405020304" pitchFamily="18" charset="0"/>
            </a:endParaRPr>
          </a:p>
        </p:txBody>
      </p:sp>
      <p:sp>
        <p:nvSpPr>
          <p:cNvPr id="4" name="Title 1"/>
          <p:cNvSpPr>
            <a:spLocks noGrp="1"/>
          </p:cNvSpPr>
          <p:nvPr>
            <p:ph type="title"/>
          </p:nvPr>
        </p:nvSpPr>
        <p:spPr>
          <a:xfrm>
            <a:off x="609600" y="0"/>
            <a:ext cx="7315200" cy="914400"/>
          </a:xfrm>
        </p:spPr>
        <p:txBody>
          <a:bodyPr>
            <a:normAutofit/>
          </a:bodyPr>
          <a:lstStyle/>
          <a:p>
            <a:pPr marL="320040" indent="-320040" eaLnBrk="1" fontAlgn="auto" hangingPunct="1">
              <a:spcAft>
                <a:spcPts val="0"/>
              </a:spcAft>
              <a:buClr>
                <a:schemeClr val="accent6">
                  <a:lumMod val="75000"/>
                </a:schemeClr>
              </a:buClr>
              <a:defRPr/>
            </a:pPr>
            <a:r>
              <a:rPr lang="en-US" dirty="0" err="1" smtClean="0"/>
              <a:t>Mẫu</a:t>
            </a:r>
            <a:r>
              <a:rPr lang="en-US" dirty="0" smtClean="0"/>
              <a:t> </a:t>
            </a:r>
            <a:r>
              <a:rPr lang="en-US" dirty="0" err="1" smtClean="0"/>
              <a:t>cài</a:t>
            </a:r>
            <a:r>
              <a:rPr lang="en-US" dirty="0" smtClean="0"/>
              <a:t> </a:t>
            </a:r>
            <a:r>
              <a:rPr lang="en-US" dirty="0" err="1" smtClean="0"/>
              <a:t>đặt</a:t>
            </a:r>
            <a:r>
              <a:rPr lang="en-US" dirty="0" smtClean="0"/>
              <a:t> </a:t>
            </a:r>
            <a:r>
              <a:rPr lang="en-US" dirty="0" err="1" smtClean="0"/>
              <a:t>phép</a:t>
            </a:r>
            <a:r>
              <a:rPr lang="en-US" dirty="0" smtClean="0"/>
              <a:t> </a:t>
            </a:r>
            <a:r>
              <a:rPr lang="en-US" dirty="0" err="1" smtClean="0"/>
              <a:t>toán</a:t>
            </a:r>
            <a:endParaRPr lang="en-US" dirty="0"/>
          </a:p>
        </p:txBody>
      </p:sp>
    </p:spTree>
    <p:extLst>
      <p:ext uri="{BB962C8B-B14F-4D97-AF65-F5344CB8AC3E}">
        <p14:creationId xmlns:p14="http://schemas.microsoft.com/office/powerpoint/2010/main" xmlns="" val="1729103161"/>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31A943A3-0C06-4E1C-A2EF-90BA30ED266C}" type="slidenum">
              <a:rPr lang="en-US">
                <a:solidFill>
                  <a:srgbClr val="FFFFFF"/>
                </a:solidFill>
              </a:rPr>
              <a:pPr eaLnBrk="1" hangingPunct="1"/>
              <a:t>93</a:t>
            </a:fld>
            <a:endParaRPr lang="en-US">
              <a:solidFill>
                <a:srgbClr val="FFFFFF"/>
              </a:solidFill>
            </a:endParaRPr>
          </a:p>
        </p:txBody>
      </p:sp>
      <p:sp>
        <p:nvSpPr>
          <p:cNvPr id="41986" name="Content Placeholder 2"/>
          <p:cNvSpPr>
            <a:spLocks noGrp="1"/>
          </p:cNvSpPr>
          <p:nvPr>
            <p:ph sz="quarter" idx="4294967295"/>
          </p:nvPr>
        </p:nvSpPr>
        <p:spPr>
          <a:xfrm>
            <a:off x="609600" y="1676400"/>
            <a:ext cx="7924800" cy="5181600"/>
          </a:xfrm>
          <a:prstGeom prst="rect">
            <a:avLst/>
          </a:prstGeom>
        </p:spPr>
        <p:txBody>
          <a:bodyPr rtlCol="0">
            <a:normAutofit/>
          </a:bodyPr>
          <a:lstStyle/>
          <a:p>
            <a:pPr marL="0" indent="0" algn="just"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public static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operator +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ps1,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ps2)</a:t>
            </a:r>
          </a:p>
          <a:p>
            <a:pPr marL="0" indent="0" algn="just"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marL="0" indent="0" algn="just"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endParaRPr lang="en-US" sz="3200" dirty="0" smtClean="0">
              <a:latin typeface="Times New Roman" panose="02020603050405020304" pitchFamily="18" charset="0"/>
              <a:cs typeface="Times New Roman" panose="02020603050405020304" pitchFamily="18" charset="0"/>
            </a:endParaRPr>
          </a:p>
          <a:p>
            <a:pPr marL="0" indent="0" algn="just"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a:t>
            </a:r>
          </a:p>
          <a:p>
            <a:pPr marL="0" indent="0" algn="just" eaLnBrk="1" fontAlgn="auto" hangingPunct="1">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Giả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2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 b </a:t>
            </a:r>
            <a:r>
              <a:rPr lang="en-US" sz="3200" dirty="0" err="1" smtClean="0">
                <a:latin typeface="Times New Roman" panose="02020603050405020304" pitchFamily="18" charset="0"/>
                <a:cs typeface="Times New Roman" panose="02020603050405020304" pitchFamily="18" charset="0"/>
              </a:rPr>
              <a:t>và</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tổng</a:t>
            </a:r>
            <a:r>
              <a:rPr lang="en-US" sz="3200" dirty="0" smtClean="0">
                <a:latin typeface="Times New Roman" panose="02020603050405020304" pitchFamily="18" charset="0"/>
                <a:cs typeface="Times New Roman" panose="02020603050405020304" pitchFamily="18" charset="0"/>
              </a:rPr>
              <a:t> c. </a:t>
            </a:r>
            <a:r>
              <a:rPr lang="en-US" sz="3200" dirty="0" err="1" smtClean="0">
                <a:latin typeface="Times New Roman" panose="02020603050405020304" pitchFamily="18" charset="0"/>
                <a:cs typeface="Times New Roman" panose="02020603050405020304" pitchFamily="18" charset="0"/>
              </a:rPr>
              <a:t>Yêu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cầu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như</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sau</a:t>
            </a:r>
            <a:r>
              <a:rPr lang="en-US" sz="3200" dirty="0" smtClean="0">
                <a:latin typeface="Times New Roman" panose="02020603050405020304" pitchFamily="18" charset="0"/>
                <a:cs typeface="Times New Roman" panose="02020603050405020304" pitchFamily="18" charset="0"/>
              </a:rPr>
              <a:t>:</a:t>
            </a:r>
          </a:p>
          <a:p>
            <a:pPr marL="0" indent="0" algn="just"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c  = a + b</a:t>
            </a:r>
            <a:r>
              <a:rPr lang="en-US" sz="3200" dirty="0">
                <a:latin typeface="Times New Roman" panose="02020603050405020304" pitchFamily="18" charset="0"/>
                <a:cs typeface="Times New Roman" panose="02020603050405020304" pitchFamily="18" charset="0"/>
              </a:rPr>
              <a:t>;</a:t>
            </a:r>
            <a:endParaRPr lang="en-US" sz="3200" dirty="0" smtClean="0">
              <a:latin typeface="Times New Roman" panose="02020603050405020304" pitchFamily="18" charset="0"/>
              <a:cs typeface="Times New Roman" panose="02020603050405020304" pitchFamily="18" charset="0"/>
            </a:endParaRPr>
          </a:p>
        </p:txBody>
      </p:sp>
      <p:sp>
        <p:nvSpPr>
          <p:cNvPr id="6" name="Title 1"/>
          <p:cNvSpPr>
            <a:spLocks noGrp="1"/>
          </p:cNvSpPr>
          <p:nvPr>
            <p:ph type="title"/>
          </p:nvPr>
        </p:nvSpPr>
        <p:spPr>
          <a:xfrm>
            <a:off x="609600" y="0"/>
            <a:ext cx="7924800" cy="914400"/>
          </a:xfrm>
        </p:spPr>
        <p:txBody>
          <a:bodyPr>
            <a:normAutofit fontScale="90000"/>
          </a:bodyPr>
          <a:lstStyle/>
          <a:p>
            <a:pPr algn="just">
              <a:buClr>
                <a:schemeClr val="accent6">
                  <a:lumMod val="75000"/>
                </a:schemeClr>
              </a:buClr>
              <a:defRPr/>
            </a:pPr>
            <a:r>
              <a:rPr lang="en-US" dirty="0" smtClean="0">
                <a:latin typeface="Times New Roman" panose="02020603050405020304" pitchFamily="18" charset="0"/>
                <a:cs typeface="Times New Roman" panose="02020603050405020304" pitchFamily="18" charset="0"/>
              </a:rPr>
              <a:t>VD: </a:t>
            </a:r>
            <a:r>
              <a:rPr lang="en-US" dirty="0" err="1" smtClean="0">
                <a:latin typeface="Times New Roman" panose="02020603050405020304" pitchFamily="18" charset="0"/>
                <a:cs typeface="Times New Roman" panose="02020603050405020304" pitchFamily="18" charset="0"/>
              </a:rPr>
              <a:t>Cài</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đặt</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phép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toán</a:t>
            </a:r>
            <a:r>
              <a:rPr lang="en-US" dirty="0" smtClean="0">
                <a:latin typeface="Times New Roman" panose="02020603050405020304" pitchFamily="18" charset="0"/>
                <a:cs typeface="Times New Roman" panose="02020603050405020304" pitchFamily="18" charset="0"/>
              </a:rPr>
              <a:t> + </a:t>
            </a:r>
            <a:r>
              <a:rPr lang="en-US" dirty="0" err="1" smtClean="0">
                <a:latin typeface="Times New Roman" panose="02020603050405020304" pitchFamily="18" charset="0"/>
                <a:cs typeface="Times New Roman" panose="02020603050405020304" pitchFamily="18" charset="0"/>
              </a:rPr>
              <a:t>cho</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lớp</a:t>
            </a:r>
            <a:r>
              <a:rPr lang="en-US" dirty="0" smtClean="0">
                <a:latin typeface="Times New Roman" panose="02020603050405020304" pitchFamily="18" charset="0"/>
                <a:cs typeface="Times New Roman" panose="02020603050405020304" pitchFamily="18" charset="0"/>
              </a:rPr>
              <a:t> </a:t>
            </a:r>
            <a:r>
              <a:rPr lang="en-US" dirty="0" err="1" smtClean="0">
                <a:latin typeface="Times New Roman" panose="02020603050405020304" pitchFamily="18" charset="0"/>
                <a:cs typeface="Times New Roman" panose="02020603050405020304" pitchFamily="18" charset="0"/>
              </a:rPr>
              <a:t>CPhanSo</a:t>
            </a:r>
            <a:endParaRPr 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89145896"/>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622598D9-B521-4CD1-91E3-6BE4AA093618}" type="slidenum">
              <a:rPr lang="en-US">
                <a:solidFill>
                  <a:srgbClr val="FFFFFF"/>
                </a:solidFill>
              </a:rPr>
              <a:pPr eaLnBrk="1" hangingPunct="1"/>
              <a:t>94</a:t>
            </a:fld>
            <a:endParaRPr lang="en-US">
              <a:solidFill>
                <a:srgbClr val="FFFFFF"/>
              </a:solidFill>
            </a:endParaRPr>
          </a:p>
        </p:txBody>
      </p:sp>
      <p:sp>
        <p:nvSpPr>
          <p:cNvPr id="48130" name="Content Placeholder 2"/>
          <p:cNvSpPr>
            <a:spLocks noGrp="1"/>
          </p:cNvSpPr>
          <p:nvPr>
            <p:ph sz="quarter" idx="4294967295"/>
          </p:nvPr>
        </p:nvSpPr>
        <p:spPr>
          <a:xfrm>
            <a:off x="990600" y="152400"/>
            <a:ext cx="6934200" cy="6321425"/>
          </a:xfrm>
          <a:prstGeom prst="rect">
            <a:avLst/>
          </a:prstGeom>
        </p:spPr>
        <p:txBody>
          <a:bodyPr rtlCol="0">
            <a:noAutofit/>
          </a:bodyPr>
          <a:lstStyle/>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b="1" dirty="0" err="1" smtClean="0">
                <a:solidFill>
                  <a:srgbClr val="FF0000"/>
                </a:solidFill>
                <a:latin typeface="Times New Roman" panose="02020603050405020304" pitchFamily="18" charset="0"/>
                <a:cs typeface="Times New Roman" panose="02020603050405020304" pitchFamily="18" charset="0"/>
              </a:rPr>
              <a:t>Không</a:t>
            </a:r>
            <a:r>
              <a:rPr lang="en-US" sz="2400" b="1" dirty="0" smtClean="0">
                <a:solidFill>
                  <a:srgbClr val="FF0000"/>
                </a:solidFill>
                <a:latin typeface="Times New Roman" panose="02020603050405020304" pitchFamily="18" charset="0"/>
                <a:cs typeface="Times New Roman" panose="02020603050405020304" pitchFamily="18" charset="0"/>
              </a:rPr>
              <a:t> </a:t>
            </a:r>
            <a:r>
              <a:rPr lang="en-US" sz="2400" b="1" dirty="0" err="1" smtClean="0">
                <a:solidFill>
                  <a:srgbClr val="FF0000"/>
                </a:solidFill>
                <a:latin typeface="Times New Roman" panose="02020603050405020304" pitchFamily="18" charset="0"/>
                <a:cs typeface="Times New Roman" panose="02020603050405020304" pitchFamily="18" charset="0"/>
              </a:rPr>
              <a:t>dùng</a:t>
            </a:r>
            <a:r>
              <a:rPr lang="en-US" sz="2400" b="1" dirty="0" smtClean="0">
                <a:solidFill>
                  <a:srgbClr val="FF0000"/>
                </a:solidFill>
                <a:latin typeface="Times New Roman" panose="02020603050405020304" pitchFamily="18" charset="0"/>
                <a:cs typeface="Times New Roman" panose="02020603050405020304" pitchFamily="18" charset="0"/>
              </a:rPr>
              <a:t> operator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class </a:t>
            </a:r>
            <a:r>
              <a:rPr lang="en-US" sz="2400" dirty="0" err="1" smtClean="0">
                <a:latin typeface="Times New Roman" panose="02020603050405020304" pitchFamily="18" charset="0"/>
                <a:cs typeface="Times New Roman" panose="02020603050405020304" pitchFamily="18" charset="0"/>
              </a:rPr>
              <a:t>CPhanSo</a:t>
            </a:r>
            <a:endParaRPr lang="en-US" sz="2400" dirty="0" smtClean="0">
              <a:latin typeface="Times New Roman" panose="02020603050405020304" pitchFamily="18" charset="0"/>
              <a:cs typeface="Times New Roman" panose="02020603050405020304" pitchFamily="18" charset="0"/>
            </a:endParaRP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private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fr-FR" sz="2400" dirty="0" smtClean="0">
                <a:latin typeface="Times New Roman" panose="02020603050405020304" pitchFamily="18" charset="0"/>
                <a:cs typeface="Times New Roman" panose="02020603050405020304" pitchFamily="18" charset="0"/>
              </a:rPr>
              <a:t>        public </a:t>
            </a:r>
            <a:r>
              <a:rPr lang="fr-FR" sz="2400" dirty="0" err="1" smtClean="0">
                <a:latin typeface="Times New Roman" panose="02020603050405020304" pitchFamily="18" charset="0"/>
                <a:cs typeface="Times New Roman" panose="02020603050405020304" pitchFamily="18" charset="0"/>
              </a:rPr>
              <a:t>CPhanSo</a:t>
            </a:r>
            <a:r>
              <a:rPr lang="fr-FR" sz="2400" dirty="0" smtClean="0">
                <a:latin typeface="Times New Roman" panose="02020603050405020304" pitchFamily="18" charset="0"/>
                <a:cs typeface="Times New Roman" panose="02020603050405020304" pitchFamily="18" charset="0"/>
              </a:rPr>
              <a:t>(</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t, </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m)</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 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 = m;</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Cong(</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ps2)</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*ps2.mauso + ps2.tuso*</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a:t>
            </a: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*ps2.mauso;</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c = new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tu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return </a:t>
            </a:r>
            <a:r>
              <a:rPr lang="en-US" sz="2400" dirty="0" err="1" smtClean="0">
                <a:latin typeface="Times New Roman" panose="02020603050405020304" pitchFamily="18" charset="0"/>
                <a:cs typeface="Times New Roman" panose="02020603050405020304" pitchFamily="18" charset="0"/>
              </a:rPr>
              <a:t>c.RutGon</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3049066164"/>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B9B78ED-ED7E-4F6A-93B9-B7BD60FBCC0F}" type="slidenum">
              <a:rPr lang="en-US">
                <a:solidFill>
                  <a:srgbClr val="FFFFFF"/>
                </a:solidFill>
              </a:rPr>
              <a:pPr eaLnBrk="1" hangingPunct="1"/>
              <a:t>95</a:t>
            </a:fld>
            <a:endParaRPr lang="en-US">
              <a:solidFill>
                <a:srgbClr val="FFFFFF"/>
              </a:solidFill>
            </a:endParaRPr>
          </a:p>
        </p:txBody>
      </p:sp>
      <p:sp>
        <p:nvSpPr>
          <p:cNvPr id="44034" name="Content Placeholder 2"/>
          <p:cNvSpPr>
            <a:spLocks noGrp="1"/>
          </p:cNvSpPr>
          <p:nvPr>
            <p:ph sz="quarter" idx="4294967295"/>
          </p:nvPr>
        </p:nvSpPr>
        <p:spPr>
          <a:xfrm>
            <a:off x="685800" y="457199"/>
            <a:ext cx="7467600" cy="6400801"/>
          </a:xfrm>
          <a:prstGeom prst="rect">
            <a:avLst/>
          </a:prstGeom>
        </p:spPr>
        <p:txBody>
          <a:bodyPr rtlCol="0">
            <a:noAutofit/>
          </a:bodyPr>
          <a:lstStyle/>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class Program</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static void Main(string[] </a:t>
            </a:r>
            <a:r>
              <a:rPr lang="en-US" sz="2800" dirty="0" err="1" smtClean="0">
                <a:latin typeface="Times New Roman" panose="02020603050405020304" pitchFamily="18" charset="0"/>
                <a:cs typeface="Times New Roman" panose="02020603050405020304" pitchFamily="18" charset="0"/>
              </a:rPr>
              <a:t>args</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 a = new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(3, 5);</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a.Xuat</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de-DE" sz="2800" dirty="0" smtClean="0">
                <a:latin typeface="Times New Roman" panose="02020603050405020304" pitchFamily="18" charset="0"/>
                <a:cs typeface="Times New Roman" panose="02020603050405020304" pitchFamily="18" charset="0"/>
              </a:rPr>
              <a:t>            CPhanSo b = new CPhanSo(1, 2);</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b.Xuat</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 c=new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 = </a:t>
            </a:r>
            <a:r>
              <a:rPr lang="en-US" sz="2800" dirty="0" err="1" smtClean="0">
                <a:latin typeface="Times New Roman" panose="02020603050405020304" pitchFamily="18" charset="0"/>
                <a:cs typeface="Times New Roman" panose="02020603050405020304" pitchFamily="18" charset="0"/>
              </a:rPr>
              <a:t>a.Cong</a:t>
            </a:r>
            <a:r>
              <a:rPr lang="en-US" sz="2800" dirty="0" smtClean="0">
                <a:latin typeface="Times New Roman" panose="02020603050405020304" pitchFamily="18" charset="0"/>
                <a:cs typeface="Times New Roman" panose="02020603050405020304" pitchFamily="18" charset="0"/>
              </a:rPr>
              <a:t>(b);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Console.WriteLine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Ket</a:t>
            </a:r>
            <a:r>
              <a:rPr lang="en-US" sz="2800" dirty="0" smtClean="0">
                <a:latin typeface="Times New Roman" panose="02020603050405020304" pitchFamily="18" charset="0"/>
                <a:cs typeface="Times New Roman" panose="02020603050405020304" pitchFamily="18" charset="0"/>
              </a:rPr>
              <a:t> qua: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c.Xuat</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4120920192"/>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7953CAA5-73AC-449A-B164-FC99E8F4FAC4}" type="slidenum">
              <a:rPr lang="en-US">
                <a:solidFill>
                  <a:srgbClr val="FFFFFF"/>
                </a:solidFill>
              </a:rPr>
              <a:pPr eaLnBrk="1" hangingPunct="1"/>
              <a:t>96</a:t>
            </a:fld>
            <a:endParaRPr lang="en-US">
              <a:solidFill>
                <a:srgbClr val="FFFFFF"/>
              </a:solidFill>
            </a:endParaRPr>
          </a:p>
        </p:txBody>
      </p:sp>
      <p:sp>
        <p:nvSpPr>
          <p:cNvPr id="50178" name="Content Placeholder 2"/>
          <p:cNvSpPr>
            <a:spLocks noGrp="1"/>
          </p:cNvSpPr>
          <p:nvPr>
            <p:ph sz="quarter" idx="4294967295"/>
          </p:nvPr>
        </p:nvSpPr>
        <p:spPr>
          <a:xfrm>
            <a:off x="609600" y="0"/>
            <a:ext cx="8534400" cy="6629400"/>
          </a:xfrm>
          <a:prstGeom prst="rect">
            <a:avLst/>
          </a:prstGeom>
        </p:spPr>
        <p:txBody>
          <a:bodyPr rtlCol="0">
            <a:noAutofit/>
          </a:bodyPr>
          <a:lstStyle/>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b="1" dirty="0" err="1" smtClean="0">
                <a:solidFill>
                  <a:srgbClr val="FF0000"/>
                </a:solidFill>
                <a:latin typeface="Times New Roman" panose="02020603050405020304" pitchFamily="18" charset="0"/>
                <a:cs typeface="Times New Roman" panose="02020603050405020304" pitchFamily="18" charset="0"/>
              </a:rPr>
              <a:t>Dùng</a:t>
            </a:r>
            <a:r>
              <a:rPr lang="en-US" sz="2400" b="1" dirty="0" smtClean="0">
                <a:solidFill>
                  <a:srgbClr val="FF0000"/>
                </a:solidFill>
                <a:latin typeface="Times New Roman" panose="02020603050405020304" pitchFamily="18" charset="0"/>
                <a:cs typeface="Times New Roman" panose="02020603050405020304" pitchFamily="18" charset="0"/>
              </a:rPr>
              <a:t> operator</a:t>
            </a: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class </a:t>
            </a:r>
            <a:r>
              <a:rPr lang="en-US" sz="2400" dirty="0" err="1" smtClean="0">
                <a:latin typeface="Times New Roman" panose="02020603050405020304" pitchFamily="18" charset="0"/>
                <a:cs typeface="Times New Roman" panose="02020603050405020304" pitchFamily="18" charset="0"/>
              </a:rPr>
              <a:t>CPhanSo</a:t>
            </a:r>
            <a:endParaRPr lang="en-US" sz="2400" dirty="0" smtClean="0">
              <a:latin typeface="Times New Roman" panose="02020603050405020304" pitchFamily="18" charset="0"/>
              <a:cs typeface="Times New Roman" panose="02020603050405020304" pitchFamily="18" charset="0"/>
            </a:endParaRP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private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fr-FR" sz="2400" dirty="0" smtClean="0">
                <a:latin typeface="Times New Roman" panose="02020603050405020304" pitchFamily="18" charset="0"/>
                <a:cs typeface="Times New Roman" panose="02020603050405020304" pitchFamily="18" charset="0"/>
              </a:rPr>
              <a:t>        public </a:t>
            </a:r>
            <a:r>
              <a:rPr lang="fr-FR" sz="2400" dirty="0" err="1" smtClean="0">
                <a:latin typeface="Times New Roman" panose="02020603050405020304" pitchFamily="18" charset="0"/>
                <a:cs typeface="Times New Roman" panose="02020603050405020304" pitchFamily="18" charset="0"/>
              </a:rPr>
              <a:t>CPhanSo</a:t>
            </a:r>
            <a:r>
              <a:rPr lang="fr-FR" sz="2400" dirty="0" smtClean="0">
                <a:latin typeface="Times New Roman" panose="02020603050405020304" pitchFamily="18" charset="0"/>
                <a:cs typeface="Times New Roman" panose="02020603050405020304" pitchFamily="18" charset="0"/>
              </a:rPr>
              <a:t>(</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t, </a:t>
            </a:r>
            <a:r>
              <a:rPr lang="fr-FR" sz="2400" dirty="0" err="1" smtClean="0">
                <a:latin typeface="Times New Roman" panose="02020603050405020304" pitchFamily="18" charset="0"/>
                <a:cs typeface="Times New Roman" panose="02020603050405020304" pitchFamily="18" charset="0"/>
              </a:rPr>
              <a:t>int</a:t>
            </a:r>
            <a:r>
              <a:rPr lang="fr-FR" sz="2400" dirty="0" smtClean="0">
                <a:latin typeface="Times New Roman" panose="02020603050405020304" pitchFamily="18" charset="0"/>
                <a:cs typeface="Times New Roman" panose="02020603050405020304" pitchFamily="18" charset="0"/>
              </a:rPr>
              <a:t> m)</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 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 = m;</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static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operator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ps1,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ps2)</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tu</a:t>
            </a:r>
            <a:r>
              <a:rPr lang="en-US" sz="2400" dirty="0" smtClean="0">
                <a:latin typeface="Times New Roman" panose="02020603050405020304" pitchFamily="18" charset="0"/>
                <a:cs typeface="Times New Roman" panose="02020603050405020304" pitchFamily="18" charset="0"/>
              </a:rPr>
              <a:t> = ps1.tuso*ps2.mauso + ps2.tuso*ps1.mauso;</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int</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a:t>
            </a:r>
            <a:r>
              <a:rPr lang="en-US" sz="2400" dirty="0" smtClean="0">
                <a:latin typeface="Times New Roman" panose="02020603050405020304" pitchFamily="18" charset="0"/>
                <a:cs typeface="Times New Roman" panose="02020603050405020304" pitchFamily="18" charset="0"/>
              </a:rPr>
              <a:t> = ps1.mauso*ps2.mauso;</a:t>
            </a:r>
          </a:p>
          <a:p>
            <a:pPr marL="274320" indent="-274320">
              <a:lnSpc>
                <a:spcPct val="100000"/>
              </a:lnSpc>
              <a:spcBef>
                <a:spcPts val="0"/>
              </a:spcBef>
              <a:buClr>
                <a:schemeClr val="accent6">
                  <a:lumMod val="75000"/>
                </a:schemeClr>
              </a:buClr>
              <a:buNone/>
              <a:defRPr/>
            </a:pP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 </a:t>
            </a:r>
            <a:r>
              <a:rPr lang="en-US" sz="2400" dirty="0">
                <a:latin typeface="Times New Roman" panose="02020603050405020304" pitchFamily="18" charset="0"/>
                <a:cs typeface="Times New Roman" panose="02020603050405020304" pitchFamily="18" charset="0"/>
              </a:rPr>
              <a:t>c </a:t>
            </a:r>
            <a:r>
              <a:rPr lang="en-US" sz="2400" dirty="0" smtClean="0">
                <a:latin typeface="Times New Roman" panose="02020603050405020304" pitchFamily="18" charset="0"/>
                <a:cs typeface="Times New Roman" panose="02020603050405020304" pitchFamily="18" charset="0"/>
              </a:rPr>
              <a:t>= new </a:t>
            </a:r>
            <a:r>
              <a:rPr lang="en-US" sz="2400" dirty="0" err="1" smtClean="0">
                <a:latin typeface="Times New Roman" panose="02020603050405020304" pitchFamily="18" charset="0"/>
                <a:cs typeface="Times New Roman" panose="02020603050405020304" pitchFamily="18" charset="0"/>
              </a:rPr>
              <a:t>CPhanSo</a:t>
            </a:r>
            <a:r>
              <a:rPr lang="en-US" sz="2400" dirty="0" smtClean="0">
                <a:latin typeface="Times New Roman" panose="02020603050405020304" pitchFamily="18" charset="0"/>
                <a:cs typeface="Times New Roman" panose="02020603050405020304" pitchFamily="18" charset="0"/>
              </a:rPr>
              <a:t>(</a:t>
            </a:r>
            <a:r>
              <a:rPr lang="en-US" sz="2400" dirty="0" err="1" smtClean="0">
                <a:latin typeface="Times New Roman" panose="02020603050405020304" pitchFamily="18" charset="0"/>
                <a:cs typeface="Times New Roman" panose="02020603050405020304" pitchFamily="18" charset="0"/>
              </a:rPr>
              <a:t>tu</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return </a:t>
            </a:r>
            <a:r>
              <a:rPr lang="en-US" sz="2400" dirty="0" err="1" smtClean="0">
                <a:latin typeface="Times New Roman" panose="02020603050405020304" pitchFamily="18" charset="0"/>
                <a:cs typeface="Times New Roman" panose="02020603050405020304" pitchFamily="18" charset="0"/>
              </a:rPr>
              <a:t>c.RutGon</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public void </a:t>
            </a:r>
            <a:r>
              <a:rPr lang="en-US" sz="2400" dirty="0" err="1" smtClean="0">
                <a:latin typeface="Times New Roman" panose="02020603050405020304" pitchFamily="18" charset="0"/>
                <a:cs typeface="Times New Roman" panose="02020603050405020304" pitchFamily="18" charset="0"/>
              </a:rPr>
              <a:t>Xuat</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  </a:t>
            </a:r>
            <a:r>
              <a:rPr lang="en-US" sz="2400" dirty="0" err="1" smtClean="0">
                <a:latin typeface="Times New Roman" panose="02020603050405020304" pitchFamily="18" charset="0"/>
                <a:cs typeface="Times New Roman" panose="02020603050405020304" pitchFamily="18" charset="0"/>
              </a:rPr>
              <a:t>Console.WriteLine</a:t>
            </a:r>
            <a:r>
              <a:rPr lang="en-US" sz="2400" dirty="0" smtClean="0">
                <a:latin typeface="Times New Roman" panose="02020603050405020304" pitchFamily="18" charset="0"/>
                <a:cs typeface="Times New Roman" panose="02020603050405020304" pitchFamily="18" charset="0"/>
              </a:rPr>
              <a:t>("{0}/{1}", </a:t>
            </a:r>
            <a:r>
              <a:rPr lang="en-US" sz="2400" dirty="0" err="1" smtClean="0">
                <a:latin typeface="Times New Roman" panose="02020603050405020304" pitchFamily="18" charset="0"/>
                <a:cs typeface="Times New Roman" panose="02020603050405020304" pitchFamily="18" charset="0"/>
              </a:rPr>
              <a:t>tuso</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mauso</a:t>
            </a: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a:t>
            </a:r>
          </a:p>
          <a:p>
            <a:pPr marL="274320" indent="-274320" eaLnBrk="1" fontAlgn="auto" hangingPunct="1">
              <a:lnSpc>
                <a:spcPct val="100000"/>
              </a:lnSpc>
              <a:spcBef>
                <a:spcPts val="0"/>
              </a:spcBef>
              <a:spcAft>
                <a:spcPts val="0"/>
              </a:spcAft>
              <a:buClr>
                <a:schemeClr val="accent6">
                  <a:lumMod val="75000"/>
                </a:schemeClr>
              </a:buClr>
              <a:buFont typeface="Wingdings" pitchFamily="2" charset="2"/>
              <a:buNone/>
              <a:defRPr/>
            </a:pPr>
            <a:r>
              <a:rPr lang="en-US" sz="24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805699399"/>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16686B12-8323-4E06-AF82-BBC5A7246A6A}" type="slidenum">
              <a:rPr lang="en-US">
                <a:solidFill>
                  <a:srgbClr val="FFFFFF"/>
                </a:solidFill>
              </a:rPr>
              <a:pPr eaLnBrk="1" hangingPunct="1"/>
              <a:t>97</a:t>
            </a:fld>
            <a:endParaRPr lang="en-US">
              <a:solidFill>
                <a:srgbClr val="FFFFFF"/>
              </a:solidFill>
            </a:endParaRPr>
          </a:p>
        </p:txBody>
      </p:sp>
      <p:sp>
        <p:nvSpPr>
          <p:cNvPr id="46082" name="Content Placeholder 2"/>
          <p:cNvSpPr>
            <a:spLocks noGrp="1"/>
          </p:cNvSpPr>
          <p:nvPr>
            <p:ph sz="quarter" idx="4294967295"/>
          </p:nvPr>
        </p:nvSpPr>
        <p:spPr>
          <a:xfrm>
            <a:off x="533400" y="370107"/>
            <a:ext cx="7924800" cy="6473825"/>
          </a:xfrm>
          <a:prstGeom prst="rect">
            <a:avLst/>
          </a:prstGeom>
        </p:spPr>
        <p:txBody>
          <a:bodyPr rtlCol="0">
            <a:noAutofit/>
          </a:bodyPr>
          <a:lstStyle/>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class Program</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static void Main(string[] </a:t>
            </a:r>
            <a:r>
              <a:rPr lang="en-US" sz="2800" dirty="0" err="1" smtClean="0">
                <a:latin typeface="Times New Roman" panose="02020603050405020304" pitchFamily="18" charset="0"/>
                <a:cs typeface="Times New Roman" panose="02020603050405020304" pitchFamily="18" charset="0"/>
              </a:rPr>
              <a:t>args</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a:lnSpc>
                <a:spcPct val="100000"/>
              </a:lnSpc>
              <a:spcBef>
                <a:spcPts val="0"/>
              </a:spcBef>
              <a:buClr>
                <a:schemeClr val="accent6">
                  <a:lumMod val="75000"/>
                </a:schemeClr>
              </a:buClr>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 a = new </a:t>
            </a:r>
            <a:r>
              <a:rPr lang="en-US" sz="2800" dirty="0" err="1">
                <a:latin typeface="Times New Roman" panose="02020603050405020304" pitchFamily="18" charset="0"/>
                <a:cs typeface="Times New Roman" panose="02020603050405020304" pitchFamily="18" charset="0"/>
              </a:rPr>
              <a:t>CPhanSo</a:t>
            </a:r>
            <a:r>
              <a:rPr lang="en-US" sz="2800" dirty="0">
                <a:latin typeface="Times New Roman" panose="02020603050405020304" pitchFamily="18" charset="0"/>
                <a:cs typeface="Times New Roman" panose="02020603050405020304" pitchFamily="18" charset="0"/>
              </a:rPr>
              <a:t> </a:t>
            </a:r>
            <a:r>
              <a:rPr lang="en-US" sz="2800" dirty="0" smtClean="0">
                <a:latin typeface="Times New Roman" panose="02020603050405020304" pitchFamily="18" charset="0"/>
                <a:cs typeface="Times New Roman" panose="02020603050405020304" pitchFamily="18" charset="0"/>
              </a:rPr>
              <a:t>(3, 5);</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a.Xuat</a:t>
            </a:r>
            <a:r>
              <a:rPr lang="en-US" sz="2800" dirty="0" smtClean="0">
                <a:latin typeface="Times New Roman" panose="02020603050405020304" pitchFamily="18" charset="0"/>
                <a:cs typeface="Times New Roman" panose="02020603050405020304" pitchFamily="18" charset="0"/>
              </a:rPr>
              <a:t>();</a:t>
            </a:r>
          </a:p>
          <a:p>
            <a:pPr indent="-182880">
              <a:lnSpc>
                <a:spcPct val="100000"/>
              </a:lnSpc>
              <a:spcBef>
                <a:spcPts val="0"/>
              </a:spcBef>
              <a:buClr>
                <a:schemeClr val="accent6">
                  <a:lumMod val="75000"/>
                </a:schemeClr>
              </a:buClr>
              <a:buNone/>
              <a:defRPr/>
            </a:pPr>
            <a:r>
              <a:rPr lang="de-DE"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 </a:t>
            </a:r>
            <a:r>
              <a:rPr lang="de-DE" sz="2800" dirty="0" smtClean="0">
                <a:latin typeface="Times New Roman" panose="02020603050405020304" pitchFamily="18" charset="0"/>
                <a:cs typeface="Times New Roman" panose="02020603050405020304" pitchFamily="18" charset="0"/>
              </a:rPr>
              <a:t>b = new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a:t>
            </a:r>
            <a:r>
              <a:rPr lang="de-DE" sz="2800" dirty="0" smtClean="0">
                <a:latin typeface="Times New Roman" panose="02020603050405020304" pitchFamily="18" charset="0"/>
                <a:cs typeface="Times New Roman" panose="02020603050405020304" pitchFamily="18" charset="0"/>
              </a:rPr>
              <a:t>1, 2);</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b.Xuat</a:t>
            </a:r>
            <a:r>
              <a:rPr lang="en-US" sz="2800" dirty="0" smtClean="0">
                <a:latin typeface="Times New Roman" panose="02020603050405020304" pitchFamily="18" charset="0"/>
                <a:cs typeface="Times New Roman" panose="02020603050405020304" pitchFamily="18" charset="0"/>
              </a:rPr>
              <a:t>();</a:t>
            </a:r>
          </a:p>
          <a:p>
            <a:pPr indent="-182880">
              <a:lnSpc>
                <a:spcPct val="100000"/>
              </a:lnSpc>
              <a:spcBef>
                <a:spcPts val="0"/>
              </a:spcBef>
              <a:buClr>
                <a:schemeClr val="accent6">
                  <a:lumMod val="75000"/>
                </a:schemeClr>
              </a:buClr>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 c=new </a:t>
            </a:r>
            <a:r>
              <a:rPr lang="en-US" sz="2800" dirty="0" err="1" smtClean="0">
                <a:latin typeface="Times New Roman" panose="02020603050405020304" pitchFamily="18" charset="0"/>
                <a:cs typeface="Times New Roman" panose="02020603050405020304" pitchFamily="18" charset="0"/>
              </a:rPr>
              <a:t>CPhanSo</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c = a + b;</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Console.WriteLine</a:t>
            </a:r>
            <a:r>
              <a:rPr lang="en-US" sz="2800" dirty="0" smtClean="0">
                <a:latin typeface="Times New Roman" panose="02020603050405020304" pitchFamily="18" charset="0"/>
                <a:cs typeface="Times New Roman" panose="02020603050405020304" pitchFamily="18" charset="0"/>
              </a:rPr>
              <a:t>("</a:t>
            </a:r>
            <a:r>
              <a:rPr lang="en-US" sz="2800" dirty="0" err="1" smtClean="0">
                <a:latin typeface="Times New Roman" panose="02020603050405020304" pitchFamily="18" charset="0"/>
                <a:cs typeface="Times New Roman" panose="02020603050405020304" pitchFamily="18" charset="0"/>
              </a:rPr>
              <a:t>Ket</a:t>
            </a:r>
            <a:r>
              <a:rPr lang="en-US" sz="2800" dirty="0" smtClean="0">
                <a:latin typeface="Times New Roman" panose="02020603050405020304" pitchFamily="18" charset="0"/>
                <a:cs typeface="Times New Roman" panose="02020603050405020304" pitchFamily="18" charset="0"/>
              </a:rPr>
              <a:t> qua: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r>
              <a:rPr lang="en-US" sz="2800" dirty="0" err="1" smtClean="0">
                <a:latin typeface="Times New Roman" panose="02020603050405020304" pitchFamily="18" charset="0"/>
                <a:cs typeface="Times New Roman" panose="02020603050405020304" pitchFamily="18" charset="0"/>
              </a:rPr>
              <a:t>c.Xuat</a:t>
            </a:r>
            <a:r>
              <a:rPr lang="en-US" sz="2800" dirty="0" smtClean="0">
                <a:latin typeface="Times New Roman" panose="02020603050405020304" pitchFamily="18" charset="0"/>
                <a:cs typeface="Times New Roman" panose="02020603050405020304" pitchFamily="18" charset="0"/>
              </a:rPr>
              <a:t>();</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a:p>
            <a:pPr indent="-182880" eaLnBrk="1" fontAlgn="auto" hangingPunct="1">
              <a:lnSpc>
                <a:spcPct val="100000"/>
              </a:lnSpc>
              <a:spcBef>
                <a:spcPts val="0"/>
              </a:spcBef>
              <a:buClr>
                <a:schemeClr val="accent6">
                  <a:lumMod val="75000"/>
                </a:schemeClr>
              </a:buClr>
              <a:buFont typeface="Wingdings" pitchFamily="2" charset="2"/>
              <a:buNone/>
              <a:defRPr/>
            </a:pPr>
            <a:r>
              <a:rPr lang="en-US" sz="2800" dirty="0" smtClean="0">
                <a:latin typeface="Times New Roman" panose="02020603050405020304" pitchFamily="18" charset="0"/>
                <a:cs typeface="Times New Roman" panose="02020603050405020304" pitchFamily="18" charset="0"/>
              </a:rPr>
              <a:t>    }</a:t>
            </a:r>
          </a:p>
        </p:txBody>
      </p:sp>
    </p:spTree>
    <p:extLst>
      <p:ext uri="{BB962C8B-B14F-4D97-AF65-F5344CB8AC3E}">
        <p14:creationId xmlns:p14="http://schemas.microsoft.com/office/powerpoint/2010/main" xmlns="" val="1525625289"/>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marL="320040" indent="-320040" eaLnBrk="1" fontAlgn="auto" hangingPunct="1">
              <a:spcAft>
                <a:spcPts val="0"/>
              </a:spcAft>
              <a:buClr>
                <a:schemeClr val="accent6">
                  <a:lumMod val="75000"/>
                </a:schemeClr>
              </a:buClr>
              <a:defRPr/>
            </a:pPr>
            <a:r>
              <a:rPr lang="en-US" dirty="0" err="1" smtClean="0"/>
              <a:t>Bài</a:t>
            </a:r>
            <a:r>
              <a:rPr lang="en-US" dirty="0" smtClean="0"/>
              <a:t> </a:t>
            </a:r>
            <a:r>
              <a:rPr lang="en-US" dirty="0" err="1" smtClean="0"/>
              <a:t>tập</a:t>
            </a:r>
            <a:endParaRPr lang="en-US" dirty="0"/>
          </a:p>
        </p:txBody>
      </p:sp>
      <p:sp>
        <p:nvSpPr>
          <p:cNvPr id="33795" name="Content Placeholder 2"/>
          <p:cNvSpPr>
            <a:spLocks noGrp="1"/>
          </p:cNvSpPr>
          <p:nvPr>
            <p:ph sz="quarter" idx="4294967295"/>
          </p:nvPr>
        </p:nvSpPr>
        <p:spPr>
          <a:xfrm>
            <a:off x="628650" y="1752600"/>
            <a:ext cx="7886700" cy="4495800"/>
          </a:xfrm>
          <a:prstGeom prst="rect">
            <a:avLst/>
          </a:prstGeom>
        </p:spPr>
        <p:txBody>
          <a:bodyPr rtlCol="0">
            <a:noAutofit/>
          </a:bodyPr>
          <a:lstStyle/>
          <a:p>
            <a:pPr marL="274320" indent="-274320" eaLnBrk="1" fontAlgn="auto" hangingPunct="1">
              <a:lnSpc>
                <a:spcPct val="150000"/>
              </a:lnSpc>
              <a:spcAft>
                <a:spcPts val="0"/>
              </a:spcAft>
              <a:buClr>
                <a:schemeClr val="accent6">
                  <a:lumMod val="75000"/>
                </a:schemeClr>
              </a:buClr>
              <a:buFont typeface="Wingdings" pitchFamily="2" charset="2"/>
              <a:buNone/>
              <a:defRPr/>
            </a:pPr>
            <a:r>
              <a:rPr lang="en-US" sz="3200" dirty="0" err="1" smtClean="0">
                <a:latin typeface="Times New Roman" panose="02020603050405020304" pitchFamily="18" charset="0"/>
                <a:cs typeface="Times New Roman" panose="02020603050405020304" pitchFamily="18" charset="0"/>
              </a:rPr>
              <a:t>Cài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đặt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operator </a:t>
            </a:r>
            <a:r>
              <a:rPr lang="en-US" sz="3200" dirty="0" err="1" smtClean="0">
                <a:latin typeface="Times New Roman" panose="02020603050405020304" pitchFamily="18" charset="0"/>
                <a:cs typeface="Times New Roman" panose="02020603050405020304" pitchFamily="18" charset="0"/>
              </a:rPr>
              <a:t>cho</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các</a:t>
            </a:r>
            <a:r>
              <a:rPr lang="en-US" sz="3200" dirty="0" smtClean="0">
                <a:latin typeface="Times New Roman" panose="02020603050405020304" pitchFamily="18" charset="0"/>
                <a:cs typeface="Times New Roman" panose="02020603050405020304" pitchFamily="18" charset="0"/>
              </a:rPr>
              <a:t> </a:t>
            </a:r>
            <a:r>
              <a:rPr lang="vi-VN" sz="3200" dirty="0" smtClean="0">
                <a:latin typeface="Times New Roman" panose="02020603050405020304" pitchFamily="18" charset="0"/>
                <a:cs typeface="Times New Roman" panose="02020603050405020304" pitchFamily="18" charset="0"/>
              </a:rPr>
              <a:t>lớp sau:</a:t>
            </a:r>
            <a:endParaRPr lang="en-US" sz="3200" dirty="0" smtClean="0">
              <a:latin typeface="Times New Roman" panose="02020603050405020304" pitchFamily="18" charset="0"/>
              <a:cs typeface="Times New Roman" panose="02020603050405020304" pitchFamily="18" charset="0"/>
            </a:endParaRPr>
          </a:p>
          <a:p>
            <a:pPr>
              <a:lnSpc>
                <a:spcPct val="150000"/>
              </a:lnSpc>
              <a:buClr>
                <a:schemeClr val="accent6">
                  <a:lumMod val="75000"/>
                </a:schemeClr>
              </a:buClr>
              <a:buFont typeface="Wingdings" panose="05000000000000000000" pitchFamily="2" charset="2"/>
              <a:buChar char="§"/>
              <a:defRPr/>
            </a:pPr>
            <a:r>
              <a:rPr lang="en-US" sz="3200" dirty="0" err="1">
                <a:latin typeface="Times New Roman" panose="02020603050405020304" pitchFamily="18" charset="0"/>
                <a:cs typeface="Times New Roman" panose="02020603050405020304" pitchFamily="18" charset="0"/>
              </a:rPr>
              <a:t>Lớp</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phân</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số</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CPhanSo</a:t>
            </a:r>
            <a:r>
              <a:rPr lang="en-US" sz="3200" dirty="0">
                <a:latin typeface="Times New Roman" panose="02020603050405020304" pitchFamily="18" charset="0"/>
                <a:cs typeface="Times New Roman" panose="02020603050405020304" pitchFamily="18" charset="0"/>
              </a:rPr>
              <a:t>)</a:t>
            </a:r>
          </a:p>
          <a:p>
            <a:pPr>
              <a:lnSpc>
                <a:spcPct val="150000"/>
              </a:lnSpc>
              <a:buClr>
                <a:schemeClr val="accent6">
                  <a:lumMod val="75000"/>
                </a:schemeClr>
              </a:buClr>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Lớp </a:t>
            </a:r>
            <a:r>
              <a:rPr lang="en-US" sz="3200" dirty="0" err="1">
                <a:latin typeface="Times New Roman" panose="02020603050405020304" pitchFamily="18" charset="0"/>
                <a:cs typeface="Times New Roman" panose="02020603050405020304" pitchFamily="18" charset="0"/>
              </a:rPr>
              <a:t>thời</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gian</a:t>
            </a:r>
            <a:r>
              <a:rPr lang="vi-VN"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CTime</a:t>
            </a:r>
            <a:r>
              <a:rPr lang="en-US" sz="3200" dirty="0">
                <a:latin typeface="Times New Roman" panose="02020603050405020304" pitchFamily="18" charset="0"/>
                <a:cs typeface="Times New Roman" panose="02020603050405020304" pitchFamily="18" charset="0"/>
              </a:rPr>
              <a:t>)</a:t>
            </a:r>
          </a:p>
          <a:p>
            <a:pPr>
              <a:lnSpc>
                <a:spcPct val="150000"/>
              </a:lnSpc>
              <a:buClr>
                <a:schemeClr val="accent6">
                  <a:lumMod val="75000"/>
                </a:schemeClr>
              </a:buClr>
              <a:buFont typeface="Wingdings" panose="05000000000000000000" pitchFamily="2" charset="2"/>
              <a:buChar char="§"/>
              <a:defRPr/>
            </a:pPr>
            <a:r>
              <a:rPr lang="vi-VN" sz="3200" dirty="0">
                <a:latin typeface="Times New Roman" panose="02020603050405020304" pitchFamily="18" charset="0"/>
                <a:cs typeface="Times New Roman" panose="02020603050405020304" pitchFamily="18" charset="0"/>
              </a:rPr>
              <a:t>Lớp </a:t>
            </a:r>
            <a:r>
              <a:rPr lang="en-US" sz="3200" dirty="0" err="1">
                <a:latin typeface="Times New Roman" panose="02020603050405020304" pitchFamily="18" charset="0"/>
                <a:cs typeface="Times New Roman" panose="02020603050405020304" pitchFamily="18" charset="0"/>
              </a:rPr>
              <a:t>ngày</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tháng</a:t>
            </a:r>
            <a:r>
              <a:rPr lang="en-US"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năm</a:t>
            </a:r>
            <a:r>
              <a:rPr lang="vi-VN" sz="3200" dirty="0">
                <a:latin typeface="Times New Roman" panose="02020603050405020304" pitchFamily="18" charset="0"/>
                <a:cs typeface="Times New Roman" panose="02020603050405020304" pitchFamily="18" charset="0"/>
              </a:rPr>
              <a:t> (</a:t>
            </a:r>
            <a:r>
              <a:rPr lang="en-US" sz="3200" dirty="0" err="1">
                <a:latin typeface="Times New Roman" panose="02020603050405020304" pitchFamily="18" charset="0"/>
                <a:cs typeface="Times New Roman" panose="02020603050405020304" pitchFamily="18" charset="0"/>
              </a:rPr>
              <a:t>CDate</a:t>
            </a:r>
            <a:r>
              <a:rPr lang="vi-VN" sz="3200" dirty="0">
                <a:latin typeface="Times New Roman" panose="02020603050405020304" pitchFamily="18" charset="0"/>
                <a:cs typeface="Times New Roman" panose="02020603050405020304" pitchFamily="18" charset="0"/>
              </a:rPr>
              <a:t>)</a:t>
            </a:r>
            <a:endParaRPr lang="en-US" sz="3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36865147"/>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Number Placeholder 3"/>
          <p:cNvSpPr>
            <a:spLocks noGrp="1"/>
          </p:cNvSpPr>
          <p:nvPr>
            <p:ph type="sldNum" sz="quarter" idx="4294967295"/>
          </p:nvPr>
        </p:nvSpPr>
        <p:spPr bwMode="auto">
          <a:xfrm>
            <a:off x="3810000" y="6416675"/>
            <a:ext cx="1828800" cy="365125"/>
          </a:xfrm>
          <a:prstGeom prst="rect">
            <a:avLst/>
          </a:prstGeom>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fld id="{DFF9C20A-D6D2-4BAB-A519-A0BDE8F3256A}" type="slidenum">
              <a:rPr lang="en-US">
                <a:solidFill>
                  <a:srgbClr val="FFFFFF"/>
                </a:solidFill>
              </a:rPr>
              <a:pPr eaLnBrk="1" hangingPunct="1"/>
              <a:t>99</a:t>
            </a:fld>
            <a:endParaRPr lang="en-US">
              <a:solidFill>
                <a:srgbClr val="FFFFFF"/>
              </a:solidFill>
            </a:endParaRPr>
          </a:p>
        </p:txBody>
      </p:sp>
      <p:sp>
        <p:nvSpPr>
          <p:cNvPr id="2" name="Title 1"/>
          <p:cNvSpPr>
            <a:spLocks noGrp="1"/>
          </p:cNvSpPr>
          <p:nvPr>
            <p:ph type="title"/>
          </p:nvPr>
        </p:nvSpPr>
        <p:spPr>
          <a:xfrm>
            <a:off x="628650" y="1"/>
            <a:ext cx="8515350" cy="1009647"/>
          </a:xfrm>
        </p:spPr>
        <p:txBody>
          <a:bodyPr>
            <a:normAutofit fontScale="90000"/>
          </a:bodyPr>
          <a:lstStyle/>
          <a:p>
            <a:pPr eaLnBrk="1" fontAlgn="auto" hangingPunct="1">
              <a:spcAft>
                <a:spcPts val="0"/>
              </a:spcAft>
              <a:buClr>
                <a:schemeClr val="accent6">
                  <a:lumMod val="75000"/>
                </a:schemeClr>
              </a:buClr>
              <a:defRPr/>
            </a:pPr>
            <a:r>
              <a:rPr lang="en-US" sz="3600" dirty="0" err="1" smtClean="0"/>
              <a:t>Cài</a:t>
            </a:r>
            <a:r>
              <a:rPr lang="en-US" sz="3600" dirty="0" smtClean="0"/>
              <a:t> </a:t>
            </a:r>
            <a:r>
              <a:rPr lang="en-US" sz="3600" dirty="0" err="1" smtClean="0"/>
              <a:t>đặt</a:t>
            </a:r>
            <a:r>
              <a:rPr lang="en-US" sz="3600" dirty="0" smtClean="0"/>
              <a:t> </a:t>
            </a:r>
            <a:r>
              <a:rPr lang="en-US" sz="3600" dirty="0" err="1" smtClean="0"/>
              <a:t>bổ</a:t>
            </a:r>
            <a:r>
              <a:rPr lang="en-US" sz="3600" dirty="0" smtClean="0"/>
              <a:t> sung </a:t>
            </a:r>
            <a:r>
              <a:rPr lang="en-US" sz="3600" dirty="0" err="1" smtClean="0"/>
              <a:t>chức</a:t>
            </a:r>
            <a:r>
              <a:rPr lang="en-US" sz="3600" dirty="0" smtClean="0"/>
              <a:t> </a:t>
            </a:r>
            <a:r>
              <a:rPr lang="en-US" sz="3600" dirty="0" err="1" smtClean="0"/>
              <a:t>năng</a:t>
            </a:r>
            <a:r>
              <a:rPr lang="en-US" sz="3600" dirty="0" smtClean="0"/>
              <a:t> </a:t>
            </a:r>
            <a:r>
              <a:rPr lang="en-US" sz="3600" dirty="0" err="1" smtClean="0"/>
              <a:t>phương</a:t>
            </a:r>
            <a:r>
              <a:rPr lang="en-US" sz="3600" dirty="0" smtClean="0"/>
              <a:t> </a:t>
            </a:r>
            <a:r>
              <a:rPr lang="en-US" sz="3600" dirty="0" err="1" smtClean="0"/>
              <a:t>thức</a:t>
            </a:r>
            <a:r>
              <a:rPr lang="en-US" sz="3600" dirty="0" smtClean="0"/>
              <a:t> </a:t>
            </a:r>
            <a:r>
              <a:rPr lang="en-US" dirty="0" err="1"/>
              <a:t>x</a:t>
            </a:r>
            <a:r>
              <a:rPr lang="en-US" sz="3600" dirty="0" err="1" smtClean="0"/>
              <a:t>uất</a:t>
            </a:r>
            <a:endParaRPr lang="en-US" sz="3600" dirty="0"/>
          </a:p>
        </p:txBody>
      </p:sp>
      <p:sp>
        <p:nvSpPr>
          <p:cNvPr id="47107" name="Content Placeholder 2"/>
          <p:cNvSpPr>
            <a:spLocks noGrp="1"/>
          </p:cNvSpPr>
          <p:nvPr>
            <p:ph sz="quarter" idx="4294967295"/>
          </p:nvPr>
        </p:nvSpPr>
        <p:spPr>
          <a:xfrm>
            <a:off x="628650" y="1371600"/>
            <a:ext cx="7886700" cy="5486400"/>
          </a:xfrm>
          <a:prstGeom prst="rect">
            <a:avLst/>
          </a:prstGeom>
        </p:spPr>
        <p:txBody>
          <a:bodyPr rtlCol="0">
            <a:noAutofit/>
          </a:bodyPr>
          <a:lstStyle/>
          <a:p>
            <a:pPr marL="445770" indent="-457200" algn="just" eaLnBrk="1" fontAlgn="auto" hangingPunct="1">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Write() </a:t>
            </a:r>
            <a:r>
              <a:rPr lang="en-US" sz="3200" dirty="0" err="1" smtClean="0">
                <a:latin typeface="Times New Roman" panose="02020603050405020304" pitchFamily="18" charset="0"/>
                <a:cs typeface="Times New Roman" panose="02020603050405020304" pitchFamily="18" charset="0"/>
              </a:rPr>
              <a:t>chỉ</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xuất</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những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dữ</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liệu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kiểu</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cơ</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bản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dụ</a:t>
            </a:r>
            <a:r>
              <a:rPr lang="en-US" sz="3200" dirty="0" smtClean="0">
                <a:latin typeface="Times New Roman" panose="02020603050405020304" pitchFamily="18" charset="0"/>
                <a:cs typeface="Times New Roman" panose="02020603050405020304" pitchFamily="18" charset="0"/>
              </a:rPr>
              <a:t>:</a:t>
            </a:r>
          </a:p>
          <a:p>
            <a:pPr indent="-182880" eaLnBrk="1" fontAlgn="auto" hangingPunct="1">
              <a:buClr>
                <a:schemeClr val="accent6">
                  <a:lumMod val="75000"/>
                </a:schemeClr>
              </a:buClr>
              <a:buFont typeface="Wingdings" pitchFamily="2" charset="2"/>
              <a:buNone/>
              <a:defRPr/>
            </a:pPr>
            <a:r>
              <a:rPr lang="en-US" sz="3200"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int</a:t>
            </a:r>
            <a:r>
              <a:rPr lang="en-US" sz="3200" i="1" dirty="0" smtClean="0">
                <a:latin typeface="Times New Roman" panose="02020603050405020304" pitchFamily="18" charset="0"/>
                <a:cs typeface="Times New Roman" panose="02020603050405020304" pitchFamily="18" charset="0"/>
              </a:rPr>
              <a:t> a = 4;</a:t>
            </a:r>
          </a:p>
          <a:p>
            <a:pPr indent="-182880" eaLnBrk="1" fontAlgn="auto" hangingPunct="1">
              <a:buClr>
                <a:schemeClr val="accent6">
                  <a:lumMod val="75000"/>
                </a:schemeClr>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		float b = 7;</a:t>
            </a:r>
          </a:p>
          <a:p>
            <a:pPr indent="-182880" eaLnBrk="1" fontAlgn="auto" hangingPunct="1">
              <a:buClr>
                <a:schemeClr val="accent6">
                  <a:lumMod val="75000"/>
                </a:schemeClr>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Console.Write</a:t>
            </a:r>
            <a:r>
              <a:rPr lang="en-US" sz="3200" i="1" dirty="0" smtClean="0">
                <a:latin typeface="Times New Roman" panose="02020603050405020304" pitchFamily="18" charset="0"/>
                <a:cs typeface="Times New Roman" panose="02020603050405020304" pitchFamily="18" charset="0"/>
              </a:rPr>
              <a:t>(“a={0}, b={1}”, a, b);</a:t>
            </a:r>
          </a:p>
          <a:p>
            <a:pPr marL="445770" indent="-457200" algn="just" eaLnBrk="1" fontAlgn="auto" hangingPunct="1">
              <a:buClr>
                <a:schemeClr val="accent6">
                  <a:lumMod val="75000"/>
                </a:schemeClr>
              </a:buClr>
              <a:buFont typeface="Wingdings" panose="05000000000000000000" pitchFamily="2" charset="2"/>
              <a:buChar char="§"/>
              <a:defRPr/>
            </a:pP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với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đối</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tượng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thì</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phương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thức</a:t>
            </a:r>
            <a:r>
              <a:rPr lang="en-US" sz="3200" dirty="0" smtClean="0">
                <a:latin typeface="Times New Roman" panose="02020603050405020304" pitchFamily="18" charset="0"/>
                <a:cs typeface="Times New Roman" panose="02020603050405020304" pitchFamily="18" charset="0"/>
              </a:rPr>
              <a:t> Write() </a:t>
            </a:r>
            <a:r>
              <a:rPr lang="en-US" sz="3200" dirty="0" err="1" smtClean="0">
                <a:latin typeface="Times New Roman" panose="02020603050405020304" pitchFamily="18" charset="0"/>
                <a:cs typeface="Times New Roman" panose="02020603050405020304" pitchFamily="18" charset="0"/>
              </a:rPr>
              <a:t>không</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thực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hiện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được</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giả</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sử</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có</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lớp</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phân</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số</a:t>
            </a:r>
            <a:r>
              <a:rPr lang="en-US" sz="3200" dirty="0" smtClean="0">
                <a:latin typeface="Times New Roman" panose="02020603050405020304" pitchFamily="18" charset="0"/>
                <a:cs typeface="Times New Roman" panose="02020603050405020304" pitchFamily="18" charset="0"/>
              </a:rPr>
              <a:t> (</a:t>
            </a:r>
            <a:r>
              <a:rPr lang="en-US" sz="3200" dirty="0" err="1" smtClean="0">
                <a:latin typeface="Times New Roman" panose="02020603050405020304" pitchFamily="18" charset="0"/>
                <a:cs typeface="Times New Roman" panose="02020603050405020304" pitchFamily="18" charset="0"/>
              </a:rPr>
              <a:t>CPhanSo</a:t>
            </a:r>
            <a:r>
              <a:rPr lang="en-US" sz="3200" dirty="0" smtClean="0">
                <a:latin typeface="Times New Roman" panose="02020603050405020304" pitchFamily="18" charset="0"/>
                <a:cs typeface="Times New Roman" panose="02020603050405020304" pitchFamily="18" charset="0"/>
              </a:rPr>
              <a:t>) </a:t>
            </a:r>
          </a:p>
          <a:p>
            <a:pPr marL="0" indent="0" algn="just" eaLnBrk="1" fontAlgn="auto" hangingPunct="1">
              <a:buClr>
                <a:schemeClr val="accent6">
                  <a:lumMod val="75000"/>
                </a:schemeClr>
              </a:buClr>
              <a:buNone/>
              <a:defRPr/>
            </a:pPr>
            <a:r>
              <a:rPr lang="en-US" sz="3200" dirty="0">
                <a:latin typeface="Times New Roman" panose="02020603050405020304" pitchFamily="18" charset="0"/>
                <a:cs typeface="Times New Roman" panose="02020603050405020304" pitchFamily="18" charset="0"/>
              </a:rPr>
              <a:t>	</a:t>
            </a:r>
            <a:r>
              <a:rPr lang="en-US" sz="2900" i="1" dirty="0" err="1" smtClean="0">
                <a:latin typeface="Times New Roman" panose="02020603050405020304" pitchFamily="18" charset="0"/>
                <a:cs typeface="Times New Roman" panose="02020603050405020304" pitchFamily="18" charset="0"/>
              </a:rPr>
              <a:t>CPhanSo</a:t>
            </a:r>
            <a:r>
              <a:rPr lang="en-US" sz="2900" i="1" dirty="0" smtClean="0">
                <a:latin typeface="Times New Roman" panose="02020603050405020304" pitchFamily="18" charset="0"/>
                <a:cs typeface="Times New Roman" panose="02020603050405020304" pitchFamily="18" charset="0"/>
              </a:rPr>
              <a:t> </a:t>
            </a:r>
            <a:r>
              <a:rPr lang="en-US" sz="2900" i="1" dirty="0" err="1" smtClean="0">
                <a:latin typeface="Times New Roman" panose="02020603050405020304" pitchFamily="18" charset="0"/>
                <a:cs typeface="Times New Roman" panose="02020603050405020304" pitchFamily="18" charset="0"/>
              </a:rPr>
              <a:t>ps</a:t>
            </a:r>
            <a:r>
              <a:rPr lang="en-US" sz="2900" i="1" dirty="0" smtClean="0">
                <a:latin typeface="Times New Roman" panose="02020603050405020304" pitchFamily="18" charset="0"/>
                <a:cs typeface="Times New Roman" panose="02020603050405020304" pitchFamily="18" charset="0"/>
              </a:rPr>
              <a:t> = new </a:t>
            </a:r>
            <a:r>
              <a:rPr lang="en-US" sz="2900" i="1" dirty="0" err="1" smtClean="0">
                <a:latin typeface="Times New Roman" panose="02020603050405020304" pitchFamily="18" charset="0"/>
                <a:cs typeface="Times New Roman" panose="02020603050405020304" pitchFamily="18" charset="0"/>
              </a:rPr>
              <a:t>CPhanSo</a:t>
            </a:r>
            <a:r>
              <a:rPr lang="en-US" sz="2900" i="1" dirty="0" smtClean="0">
                <a:latin typeface="Times New Roman" panose="02020603050405020304" pitchFamily="18" charset="0"/>
                <a:cs typeface="Times New Roman" panose="02020603050405020304" pitchFamily="18" charset="0"/>
              </a:rPr>
              <a:t>(5, 3);</a:t>
            </a:r>
          </a:p>
          <a:p>
            <a:pPr indent="-182880" algn="just" eaLnBrk="1" fontAlgn="auto" hangingPunct="1">
              <a:buClr>
                <a:schemeClr val="accent6">
                  <a:lumMod val="75000"/>
                </a:schemeClr>
              </a:buClr>
              <a:buFont typeface="Wingdings" pitchFamily="2" charset="2"/>
              <a:buNone/>
              <a:defRPr/>
            </a:pPr>
            <a:r>
              <a:rPr lang="en-US" sz="3200" i="1" dirty="0" smtClean="0">
                <a:latin typeface="Times New Roman" panose="02020603050405020304" pitchFamily="18" charset="0"/>
                <a:cs typeface="Times New Roman" panose="02020603050405020304" pitchFamily="18" charset="0"/>
              </a:rPr>
              <a:t>		</a:t>
            </a:r>
            <a:r>
              <a:rPr lang="en-US" sz="3200" i="1" dirty="0" err="1" smtClean="0">
                <a:latin typeface="Times New Roman" panose="02020603050405020304" pitchFamily="18" charset="0"/>
                <a:cs typeface="Times New Roman" panose="02020603050405020304" pitchFamily="18" charset="0"/>
              </a:rPr>
              <a:t>Console.Write</a:t>
            </a:r>
            <a:r>
              <a:rPr lang="en-US" sz="3200" i="1" dirty="0" smtClean="0">
                <a:latin typeface="Times New Roman" panose="02020603050405020304" pitchFamily="18" charset="0"/>
                <a:cs typeface="Times New Roman" panose="02020603050405020304" pitchFamily="18" charset="0"/>
              </a:rPr>
              <a:t>(“</a:t>
            </a:r>
            <a:r>
              <a:rPr lang="en-US" sz="3200" i="1" dirty="0" err="1" smtClean="0">
                <a:latin typeface="Times New Roman" panose="02020603050405020304" pitchFamily="18" charset="0"/>
                <a:cs typeface="Times New Roman" panose="02020603050405020304" pitchFamily="18" charset="0"/>
              </a:rPr>
              <a:t>Phan</a:t>
            </a:r>
            <a:r>
              <a:rPr lang="en-US" sz="3200" i="1" dirty="0" smtClean="0">
                <a:latin typeface="Times New Roman" panose="02020603050405020304" pitchFamily="18" charset="0"/>
                <a:cs typeface="Times New Roman" panose="02020603050405020304" pitchFamily="18" charset="0"/>
              </a:rPr>
              <a:t> so: “ + </a:t>
            </a:r>
            <a:r>
              <a:rPr lang="en-US" sz="3200" i="1" dirty="0" err="1" smtClean="0">
                <a:latin typeface="Times New Roman" panose="02020603050405020304" pitchFamily="18" charset="0"/>
                <a:cs typeface="Times New Roman" panose="02020603050405020304" pitchFamily="18" charset="0"/>
              </a:rPr>
              <a:t>ps</a:t>
            </a:r>
            <a:r>
              <a:rPr lang="en-US" sz="3200" i="1" dirty="0" smtClean="0">
                <a:latin typeface="Times New Roman" panose="02020603050405020304" pitchFamily="18" charset="0"/>
                <a:cs typeface="Times New Roman" panose="02020603050405020304" pitchFamily="18" charset="0"/>
              </a:rPr>
              <a:t>);</a:t>
            </a:r>
          </a:p>
        </p:txBody>
      </p:sp>
    </p:spTree>
    <p:extLst>
      <p:ext uri="{BB962C8B-B14F-4D97-AF65-F5344CB8AC3E}">
        <p14:creationId xmlns:p14="http://schemas.microsoft.com/office/powerpoint/2010/main" xmlns="" val="1584231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1665</TotalTime>
  <Words>4347</Words>
  <Application>Microsoft Office PowerPoint</Application>
  <PresentationFormat>On-screen Show (4:3)</PresentationFormat>
  <Paragraphs>1080</Paragraphs>
  <Slides>104</Slides>
  <Notes>2</Notes>
  <HiddenSlides>0</HiddenSlides>
  <MMClips>0</MMClips>
  <ScaleCrop>false</ScaleCrop>
  <HeadingPairs>
    <vt:vector size="4" baseType="variant">
      <vt:variant>
        <vt:lpstr>Theme</vt:lpstr>
      </vt:variant>
      <vt:variant>
        <vt:i4>1</vt:i4>
      </vt:variant>
      <vt:variant>
        <vt:lpstr>Slide Titles</vt:lpstr>
      </vt:variant>
      <vt:variant>
        <vt:i4>104</vt:i4>
      </vt:variant>
    </vt:vector>
  </HeadingPairs>
  <TitlesOfParts>
    <vt:vector size="105" baseType="lpstr">
      <vt:lpstr>Office Theme</vt:lpstr>
      <vt:lpstr>Chương 2. Lớp và đối tượng</vt:lpstr>
      <vt:lpstr>Nội dung</vt:lpstr>
      <vt:lpstr>Phương pháp lập trình (PPLT)?</vt:lpstr>
      <vt:lpstr>Phương pháp lập trình?</vt:lpstr>
      <vt:lpstr>Các yêu cầu chính của phần mềm</vt:lpstr>
      <vt:lpstr>Các PPLT cổ điển</vt:lpstr>
      <vt:lpstr>Các PPLT cổ điển</vt:lpstr>
      <vt:lpstr>Các PPLT cổ điển</vt:lpstr>
      <vt:lpstr>Các PPLT cổ điển</vt:lpstr>
      <vt:lpstr>Cài đặt với pp lập trình tuyến tính (chỉ dùng 1 hàm main &amp; biến toàn cục)</vt:lpstr>
      <vt:lpstr>Cài đặt với pp lập trình tuyến tính (chỉ dùng 1 hàm main và biến cục bộ)</vt:lpstr>
      <vt:lpstr>Cài đặt với pp lập trình tuyến tính (chỉ dùng 1 hàm main và cấu trúc toàn cục)</vt:lpstr>
      <vt:lpstr>Cài đặt với pp lập trình tuyến tính (chỉ dùng 1 hàm main và cấu trúc cục bộ)</vt:lpstr>
      <vt:lpstr>Cài đặt với pp lập trình thủ tục (dùng biến toàn cục)</vt:lpstr>
      <vt:lpstr>Cài đặt với pp lập trình thủ tục (dùng biến toàn cục)</vt:lpstr>
      <vt:lpstr>Cài đặt với pp lập trình thủ tục (dùng biến cục bộ)</vt:lpstr>
      <vt:lpstr>Cài đặt với pp lập trình thủ tục (dùng biến cục bộ)</vt:lpstr>
      <vt:lpstr>Cài đặt với pp lập trình thủ tục (dùng biến cục bộ)</vt:lpstr>
      <vt:lpstr>Cài đặt với pp lập trình thủ tục (dùng biến cấu trúc cục bộ)</vt:lpstr>
      <vt:lpstr>Cài đặt với pp lập trình thủ tục (dùng biến cấu trúc cục bộ)</vt:lpstr>
      <vt:lpstr>Cài đặt với pp lập trình thủ tục (dùng biến cấu trúc toàn cục)</vt:lpstr>
      <vt:lpstr>PP Lập trình hướng đối tượng</vt:lpstr>
      <vt:lpstr>PP Lập trình hướng đối tượng</vt:lpstr>
      <vt:lpstr>Đối tượng là gì ?</vt:lpstr>
      <vt:lpstr>Đối tượng là gì ?</vt:lpstr>
      <vt:lpstr>Lớp đối tượng là gì ?</vt:lpstr>
      <vt:lpstr>Thiết kế phần mềm hướng đối tượng</vt:lpstr>
      <vt:lpstr>Sự trừu tượng hoá</vt:lpstr>
      <vt:lpstr>Một số khái niệm</vt:lpstr>
      <vt:lpstr>Đặc điểm của pp lập trình HĐT</vt:lpstr>
      <vt:lpstr>Đặc điểm của pp lập trình HĐT</vt:lpstr>
      <vt:lpstr>Đặc điểm của pp lập trình HĐT</vt:lpstr>
      <vt:lpstr>Một số ngôn ngữ lập trình HĐT</vt:lpstr>
      <vt:lpstr>Các bước thiết kế đối tượng</vt:lpstr>
      <vt:lpstr>Lớp và đối tượng</vt:lpstr>
      <vt:lpstr>Nội dung</vt:lpstr>
      <vt:lpstr>Khái niệm</vt:lpstr>
      <vt:lpstr>Khái niệm</vt:lpstr>
      <vt:lpstr>Đối tượng trong LTHĐT</vt:lpstr>
      <vt:lpstr>Một cách thể hiện điển hình</vt:lpstr>
      <vt:lpstr>Cú pháp định nghĩa lớp (class)</vt:lpstr>
      <vt:lpstr>Từ khóa truy xuất</vt:lpstr>
      <vt:lpstr>VD: định nghĩa lớp CHocSinh</vt:lpstr>
      <vt:lpstr>Tạo và sử dụng đối tượng</vt:lpstr>
      <vt:lpstr>VD: Nhập vào họ tên, điểm văn và điểm toán của 1 học sinh. Tính điểm trung bình và in kết quả</vt:lpstr>
      <vt:lpstr>Slide 46</vt:lpstr>
      <vt:lpstr>Chia khai báo lớp thành nhiều file</vt:lpstr>
      <vt:lpstr>Thiết kế thuộc tính</vt:lpstr>
      <vt:lpstr>Ràng buộc</vt:lpstr>
      <vt:lpstr>Ràng buộc</vt:lpstr>
      <vt:lpstr>Ràng buộc tĩnh</vt:lpstr>
      <vt:lpstr>VD1: Xét lớp điểm ký tự (CDiemKT) trên cửa sổ Console</vt:lpstr>
      <vt:lpstr>VD2: Xét lớp hình chữ nhật (CHCN) trên cửa sổ Console Mô tả thuộc tính</vt:lpstr>
      <vt:lpstr>VD2: Xét lớp hình chữ nhật (CHCN) trên cửa sổ Console Mô tả ràng buộc liên thuộc tính</vt:lpstr>
      <vt:lpstr>VD3: Mô tả ràng buộc liên thuộc tính cho lớp CDate</vt:lpstr>
      <vt:lpstr>Bài tập: thiết kế thuộc tính các lớp</vt:lpstr>
      <vt:lpstr>Thiết kế các hành động của lớp</vt:lpstr>
      <vt:lpstr>Thiết kế các hành động của lớp</vt:lpstr>
      <vt:lpstr>Mẫu thiết kế phương thức ràng buộc</vt:lpstr>
      <vt:lpstr>Mẫu thiết kế phương thức ràng buộc</vt:lpstr>
      <vt:lpstr>VD thiết kế phương thức kiểm tra ràng buộc  cho lớp CHCN</vt:lpstr>
      <vt:lpstr>Cài đặt phương thức khởi tạo và cập nhật</vt:lpstr>
      <vt:lpstr>Slide 63</vt:lpstr>
      <vt:lpstr>Slide 64</vt:lpstr>
      <vt:lpstr>Slide 65</vt:lpstr>
      <vt:lpstr>VD1: Thiết kế các hành động của lớp CDiemKT</vt:lpstr>
      <vt:lpstr>VD1: Thiết kế các hành động của lớp CDiemKT</vt:lpstr>
      <vt:lpstr>VD1: Thiết kế các hành động của lớp CDiemKT</vt:lpstr>
      <vt:lpstr>VD2: Thiết kế các hành động của lớp CHCN</vt:lpstr>
      <vt:lpstr>VD2: Thiết kế các hành động của lớp CHCN</vt:lpstr>
      <vt:lpstr>VD2: Thiết kế các hành động của lớp CHCN</vt:lpstr>
      <vt:lpstr>VD2: Thiết kế các hành động của lớp CHCN</vt:lpstr>
      <vt:lpstr>VD2: Thiết kế các hành động của lớp CHCN</vt:lpstr>
      <vt:lpstr>Bài tập</vt:lpstr>
      <vt:lpstr>Cài đặt phương thức</vt:lpstr>
      <vt:lpstr>Truy xuất và cập nhật dữ liệu </vt:lpstr>
      <vt:lpstr>Mẫu cài đặt property</vt:lpstr>
      <vt:lpstr>Mẫu cài đặt property</vt:lpstr>
      <vt:lpstr>Slide 79</vt:lpstr>
      <vt:lpstr>Bài tập</vt:lpstr>
      <vt:lpstr>Phương thức trùng tên</vt:lpstr>
      <vt:lpstr>Phương thức trùng tên</vt:lpstr>
      <vt:lpstr>Phương thức trùng tên</vt:lpstr>
      <vt:lpstr>Phương thức thiết lập</vt:lpstr>
      <vt:lpstr>Mẫu phương thức thiết lập</vt:lpstr>
      <vt:lpstr>Slide 86</vt:lpstr>
      <vt:lpstr>Sử dụng từ khóa this</vt:lpstr>
      <vt:lpstr>Slide 88</vt:lpstr>
      <vt:lpstr>Bài tập</vt:lpstr>
      <vt:lpstr>Cài đặt phép toán</vt:lpstr>
      <vt:lpstr>Cài đặt phép toán</vt:lpstr>
      <vt:lpstr>Mẫu cài đặt phép toán</vt:lpstr>
      <vt:lpstr>VD: Cài đặt phép toán + cho lớp CPhanSo</vt:lpstr>
      <vt:lpstr>Slide 94</vt:lpstr>
      <vt:lpstr>Slide 95</vt:lpstr>
      <vt:lpstr>Slide 96</vt:lpstr>
      <vt:lpstr>Slide 97</vt:lpstr>
      <vt:lpstr>Bài tập</vt:lpstr>
      <vt:lpstr>Cài đặt bổ sung chức năng phương thức xuất</vt:lpstr>
      <vt:lpstr>Cài đặt bổ sung chức năng phương thức xuất</vt:lpstr>
      <vt:lpstr>Cài đặt bổ sung chức năng phương thức xuất</vt:lpstr>
      <vt:lpstr>Cài đặt bổ sung chức năng phương thức xuất</vt:lpstr>
      <vt:lpstr>Bài tập</vt:lpstr>
      <vt:lpstr>FAQs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Việt Khánh</dc:creator>
  <cp:lastModifiedBy>Viet Khanh</cp:lastModifiedBy>
  <cp:revision>169</cp:revision>
  <dcterms:created xsi:type="dcterms:W3CDTF">2010-12-24T02:50:35Z</dcterms:created>
  <dcterms:modified xsi:type="dcterms:W3CDTF">2016-09-19T15:04:43Z</dcterms:modified>
</cp:coreProperties>
</file>